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348" r:id="rId2"/>
    <p:sldId id="343" r:id="rId3"/>
    <p:sldId id="351" r:id="rId4"/>
    <p:sldId id="353" r:id="rId5"/>
    <p:sldId id="354" r:id="rId6"/>
    <p:sldId id="355" r:id="rId7"/>
    <p:sldId id="358" r:id="rId8"/>
    <p:sldId id="405" r:id="rId9"/>
    <p:sldId id="406" r:id="rId10"/>
    <p:sldId id="365" r:id="rId11"/>
    <p:sldId id="366" r:id="rId12"/>
    <p:sldId id="352" r:id="rId13"/>
    <p:sldId id="367" r:id="rId14"/>
    <p:sldId id="401" r:id="rId15"/>
    <p:sldId id="356" r:id="rId16"/>
    <p:sldId id="368" r:id="rId17"/>
    <p:sldId id="407" r:id="rId18"/>
    <p:sldId id="369" r:id="rId19"/>
    <p:sldId id="370" r:id="rId20"/>
    <p:sldId id="359" r:id="rId21"/>
    <p:sldId id="374" r:id="rId22"/>
    <p:sldId id="375" r:id="rId23"/>
    <p:sldId id="376" r:id="rId24"/>
    <p:sldId id="377" r:id="rId25"/>
    <p:sldId id="428" r:id="rId26"/>
    <p:sldId id="360" r:id="rId27"/>
    <p:sldId id="404" r:id="rId28"/>
    <p:sldId id="402" r:id="rId29"/>
    <p:sldId id="403" r:id="rId30"/>
    <p:sldId id="357" r:id="rId31"/>
    <p:sldId id="378" r:id="rId32"/>
    <p:sldId id="381" r:id="rId33"/>
    <p:sldId id="382" r:id="rId34"/>
    <p:sldId id="361" r:id="rId35"/>
    <p:sldId id="388" r:id="rId36"/>
    <p:sldId id="384" r:id="rId37"/>
    <p:sldId id="385" r:id="rId38"/>
    <p:sldId id="390" r:id="rId39"/>
    <p:sldId id="386" r:id="rId40"/>
    <p:sldId id="391" r:id="rId41"/>
    <p:sldId id="387" r:id="rId42"/>
    <p:sldId id="416" r:id="rId43"/>
    <p:sldId id="419" r:id="rId44"/>
    <p:sldId id="417" r:id="rId45"/>
    <p:sldId id="427" r:id="rId46"/>
    <p:sldId id="420" r:id="rId47"/>
    <p:sldId id="363" r:id="rId48"/>
    <p:sldId id="418" r:id="rId49"/>
    <p:sldId id="425" r:id="rId50"/>
    <p:sldId id="426" r:id="rId51"/>
    <p:sldId id="421" r:id="rId52"/>
    <p:sldId id="422" r:id="rId53"/>
    <p:sldId id="424" r:id="rId54"/>
    <p:sldId id="350" r:id="rId55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E"/>
    <a:srgbClr val="565D92"/>
    <a:srgbClr val="EFF0F5"/>
    <a:srgbClr val="EFF1F5"/>
    <a:srgbClr val="90C3E4"/>
    <a:srgbClr val="DDEEFA"/>
    <a:srgbClr val="0070C0"/>
    <a:srgbClr val="F4F4F4"/>
    <a:srgbClr val="FFFFF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4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64" y="102"/>
      </p:cViewPr>
      <p:guideLst>
        <p:guide orient="horz" pos="2160"/>
        <p:guide pos="27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-240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D8C44-39A3-4146-B502-E01C9D75624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-2" y="4950994"/>
            <a:ext cx="9143999" cy="1907005"/>
          </a:xfrm>
          <a:prstGeom prst="rect">
            <a:avLst/>
          </a:prstGeom>
          <a:solidFill>
            <a:srgbClr val="EFF0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25" y="27762"/>
            <a:ext cx="1180172" cy="40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3923" y="47000"/>
            <a:ext cx="552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71B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로그인하기</a:t>
            </a:r>
            <a:endParaRPr lang="ko-KR" altLang="en-US" b="1" dirty="0">
              <a:solidFill>
                <a:srgbClr val="0071B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9623" y="84460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30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08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6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5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0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05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29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2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8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734E-96D7-4991-9134-D177954803EF}" type="datetimeFigureOut">
              <a:rPr lang="ko-KR" altLang="en-US" smtClean="0"/>
              <a:t>2024-02-07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9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.png"/><Relationship Id="rId7" Type="http://schemas.openxmlformats.org/officeDocument/2006/relationships/image" Target="../media/image9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.png"/><Relationship Id="rId7" Type="http://schemas.openxmlformats.org/officeDocument/2006/relationships/image" Target="../media/image9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07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0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5.tiff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14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6.png"/><Relationship Id="rId7" Type="http://schemas.openxmlformats.org/officeDocument/2006/relationships/image" Target="../media/image11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2.png"/><Relationship Id="rId7" Type="http://schemas.openxmlformats.org/officeDocument/2006/relationships/image" Target="../media/image14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6.png"/><Relationship Id="rId9" Type="http://schemas.openxmlformats.org/officeDocument/2006/relationships/image" Target="../media/image14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2423" y="3130397"/>
            <a:ext cx="4061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0071BE"/>
                </a:solidFill>
                <a:latin typeface="HY견고딕" pitchFamily="18" charset="-127"/>
                <a:ea typeface="HY견고딕" pitchFamily="18" charset="-127"/>
              </a:rPr>
              <a:t>사용</a:t>
            </a:r>
            <a:r>
              <a:rPr lang="ko-KR" altLang="en-US" sz="3200" dirty="0">
                <a:solidFill>
                  <a:srgbClr val="0071BE"/>
                </a:solidFill>
                <a:latin typeface="HY견고딕" pitchFamily="18" charset="-127"/>
                <a:ea typeface="HY견고딕" pitchFamily="18" charset="-127"/>
              </a:rPr>
              <a:t>자</a:t>
            </a:r>
            <a:r>
              <a:rPr lang="ko-KR" altLang="en-US" sz="3200" dirty="0" smtClean="0">
                <a:solidFill>
                  <a:srgbClr val="0071BE"/>
                </a:solidFill>
                <a:latin typeface="HY견고딕" pitchFamily="18" charset="-127"/>
                <a:ea typeface="HY견고딕" pitchFamily="18" charset="-127"/>
              </a:rPr>
              <a:t> 매뉴얼 </a:t>
            </a:r>
            <a:endParaRPr lang="en-US" altLang="ko-KR" sz="3200" dirty="0" smtClean="0">
              <a:solidFill>
                <a:srgbClr val="0071BE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학생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522245" y="2623077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5" y="1834515"/>
            <a:ext cx="1819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31" y="0"/>
            <a:ext cx="5474970" cy="685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608165" y="-16532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74"/>
            <a:ext cx="1153152" cy="446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나의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마일리지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현황을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의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1846" y="1117123"/>
            <a:ext cx="1018836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-1" y="1259914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8658" y="116677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44" y="745487"/>
            <a:ext cx="6746787" cy="23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3"/>
          <a:stretch/>
        </p:blipFill>
        <p:spPr>
          <a:xfrm>
            <a:off x="27524" y="4167507"/>
            <a:ext cx="1116646" cy="7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74"/>
            <a:ext cx="1153152" cy="446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나의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비교과프로그램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중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세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번째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메뉴는 나의 역량지수를 보여주는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프로그램을 이수하여 나의 역량지수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학과평균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전체평균 지수를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확인할 수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있는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의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 역량지수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8817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98" y="885823"/>
            <a:ext cx="6864801" cy="278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3955" y="1329888"/>
            <a:ext cx="990953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-1" y="1231899"/>
            <a:ext cx="1114426" cy="243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AC0B3D6-1171-4065-AD4D-C0ED8399114F}"/>
              </a:ext>
            </a:extLst>
          </p:cNvPr>
          <p:cNvSpPr/>
          <p:nvPr/>
        </p:nvSpPr>
        <p:spPr>
          <a:xfrm>
            <a:off x="2295468" y="1298168"/>
            <a:ext cx="6753281" cy="2702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33622" y="137953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760211" y="140000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3"/>
          <a:stretch/>
        </p:blipFill>
        <p:spPr>
          <a:xfrm>
            <a:off x="27524" y="4167507"/>
            <a:ext cx="1125340" cy="7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" y="491640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신한대학교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역량진단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페이지로 이동합니다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핵심역량 설명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역량진단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핵심역량 안내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31" y="501174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70" y="573344"/>
            <a:ext cx="6901529" cy="41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3954" y="909162"/>
            <a:ext cx="990953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867" y="1034613"/>
            <a:ext cx="1114426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33621" y="95881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100761" y="161336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6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진단하기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클릭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-&gt;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진단하기 페이지에서 진단 작성 후 제출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역량진단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핵심역량진단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진단하기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4995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6" t="30149"/>
          <a:stretch/>
        </p:blipFill>
        <p:spPr bwMode="auto">
          <a:xfrm>
            <a:off x="2225943" y="889653"/>
            <a:ext cx="6857702" cy="27357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8413220" y="1735860"/>
            <a:ext cx="610071" cy="2804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/>
          <a:stretch/>
        </p:blipFill>
        <p:spPr bwMode="auto">
          <a:xfrm>
            <a:off x="3819354" y="2923478"/>
            <a:ext cx="5024427" cy="1784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tx1">
                <a:lumMod val="50000"/>
                <a:lumOff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삼각형 29">
            <a:extLst>
              <a:ext uri="{FF2B5EF4-FFF2-40B4-BE49-F238E27FC236}">
                <a16:creationId xmlns:a16="http://schemas.microsoft.com/office/drawing/2014/main" id="{96AF35FB-64B6-D247-ADAC-782EE3B3A3C7}"/>
              </a:ext>
            </a:extLst>
          </p:cNvPr>
          <p:cNvSpPr/>
          <p:nvPr/>
        </p:nvSpPr>
        <p:spPr>
          <a:xfrm>
            <a:off x="3819355" y="1957895"/>
            <a:ext cx="5024426" cy="965583"/>
          </a:xfrm>
          <a:prstGeom prst="triangle">
            <a:avLst>
              <a:gd name="adj" fmla="val 99159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E404E128-F2D8-364C-B740-E3E8CE6ED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2132" y="1806993"/>
            <a:ext cx="597190" cy="597190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555584" y="220146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" y="491640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결과보기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클릭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-&gt;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진단을 통한 비교역량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나의 역량 변화 결과를 보여집니다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역량진단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핵심역량진단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결과보기</a:t>
            </a:r>
            <a:endParaRPr lang="ko-KR" alt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4995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995"/>
            <a:ext cx="1152864" cy="44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77" y="983845"/>
            <a:ext cx="6858000" cy="121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8420099" y="1831131"/>
            <a:ext cx="619125" cy="285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5" name="삼각형 29">
            <a:extLst>
              <a:ext uri="{FF2B5EF4-FFF2-40B4-BE49-F238E27FC236}">
                <a16:creationId xmlns:a16="http://schemas.microsoft.com/office/drawing/2014/main" id="{96AF35FB-64B6-D247-ADAC-782EE3B3A3C7}"/>
              </a:ext>
            </a:extLst>
          </p:cNvPr>
          <p:cNvSpPr/>
          <p:nvPr/>
        </p:nvSpPr>
        <p:spPr>
          <a:xfrm>
            <a:off x="4810124" y="2057401"/>
            <a:ext cx="4105275" cy="568721"/>
          </a:xfrm>
          <a:custGeom>
            <a:avLst/>
            <a:gdLst>
              <a:gd name="connsiteX0" fmla="*/ 0 w 4173509"/>
              <a:gd name="connsiteY0" fmla="*/ 775495 h 775495"/>
              <a:gd name="connsiteX1" fmla="*/ 3796683 w 4173509"/>
              <a:gd name="connsiteY1" fmla="*/ 0 h 775495"/>
              <a:gd name="connsiteX2" fmla="*/ 4173509 w 4173509"/>
              <a:gd name="connsiteY2" fmla="*/ 775495 h 775495"/>
              <a:gd name="connsiteX3" fmla="*/ 0 w 4173509"/>
              <a:gd name="connsiteY3" fmla="*/ 775495 h 775495"/>
              <a:gd name="connsiteX0" fmla="*/ 0 w 6135659"/>
              <a:gd name="connsiteY0" fmla="*/ 775495 h 775495"/>
              <a:gd name="connsiteX1" fmla="*/ 5758833 w 6135659"/>
              <a:gd name="connsiteY1" fmla="*/ 0 h 775495"/>
              <a:gd name="connsiteX2" fmla="*/ 6135659 w 6135659"/>
              <a:gd name="connsiteY2" fmla="*/ 775495 h 775495"/>
              <a:gd name="connsiteX3" fmla="*/ 0 w 6135659"/>
              <a:gd name="connsiteY3" fmla="*/ 775495 h 775495"/>
              <a:gd name="connsiteX0" fmla="*/ 0 w 5758833"/>
              <a:gd name="connsiteY0" fmla="*/ 775495 h 775495"/>
              <a:gd name="connsiteX1" fmla="*/ 5758833 w 5758833"/>
              <a:gd name="connsiteY1" fmla="*/ 0 h 775495"/>
              <a:gd name="connsiteX2" fmla="*/ 5078384 w 5758833"/>
              <a:gd name="connsiteY2" fmla="*/ 765970 h 775495"/>
              <a:gd name="connsiteX3" fmla="*/ 0 w 5758833"/>
              <a:gd name="connsiteY3" fmla="*/ 775495 h 77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8833" h="775495">
                <a:moveTo>
                  <a:pt x="0" y="775495"/>
                </a:moveTo>
                <a:lnTo>
                  <a:pt x="5758833" y="0"/>
                </a:lnTo>
                <a:lnTo>
                  <a:pt x="5078384" y="765970"/>
                </a:lnTo>
                <a:lnTo>
                  <a:pt x="0" y="775495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4528" r="-404" b="-4528"/>
          <a:stretch/>
        </p:blipFill>
        <p:spPr bwMode="auto">
          <a:xfrm>
            <a:off x="4861871" y="2557541"/>
            <a:ext cx="3609974" cy="2224161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404E128-F2D8-364C-B740-E3E8CE6EDC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6810" y="1899842"/>
            <a:ext cx="597190" cy="597190"/>
          </a:xfrm>
          <a:prstGeom prst="rect">
            <a:avLst/>
          </a:prstGeom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515397" y="226595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" y="3253733"/>
            <a:ext cx="1130418" cy="13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" y="508817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8" y="780453"/>
            <a:ext cx="6689045" cy="26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교외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비교과활동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자격증인증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에 대한 메뉴를 선택합니다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신청할 메뉴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국가자격증</a:t>
            </a:r>
            <a:r>
              <a:rPr lang="en-US" altLang="ko-KR" sz="1200" b="1" dirty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민간자격증</a:t>
            </a:r>
            <a:r>
              <a:rPr lang="en-US" altLang="ko-KR" sz="1200" b="1" dirty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공인어학시험</a:t>
            </a:r>
            <a:r>
              <a:rPr lang="en-US" altLang="ko-KR" sz="1200" b="1" dirty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수상실적</a:t>
            </a:r>
            <a:r>
              <a:rPr lang="en-US" altLang="ko-KR" sz="1200" b="1" dirty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00B0F0"/>
                </a:solidFill>
                <a:latin typeface="+mn-ea"/>
                <a:cs typeface="NanumBarunGothic" charset="-127"/>
                <a:sym typeface="Arial"/>
              </a:rPr>
              <a:t>기타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를 선택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내용 입력 후 제출하기를 클릭합니다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-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외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비교과활동은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정해진 접수기간에만 제출이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교외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비교과활동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자격증인증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8817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1846" y="914052"/>
            <a:ext cx="1018836" cy="1105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-1" y="1583532"/>
            <a:ext cx="1146074" cy="240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909524" y="162798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62715" y="95448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6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" y="521311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교외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비교과활동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봉사활동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에 대한 메뉴를 선택합니다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교외봉사활동안내 메뉴를 선택합니다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해당 페이지는 교외 봉사활동 정보에 관한 정보를 확인할 수 있는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교외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비교과활동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봉사활동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교외 봉사활동 안내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8817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05" y="990672"/>
            <a:ext cx="6699361" cy="156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1846" y="895349"/>
            <a:ext cx="1018836" cy="26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5772" y="1809750"/>
            <a:ext cx="1146074" cy="24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947624" y="185777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62715" y="95448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37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" y="521311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봉사활동 메뉴를 클릭합니다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봉사활동입력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봉사활동 해당 정보를 입력한 후 제출하기 버튼을 클릭합니다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헌혈증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등록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헌혈증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등록 시 해당 정보를 입력 후 제출하기 버튼을 클릭합니다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754638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교외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비교과활동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봉사활동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봉사활동입력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&amp; </a:t>
            </a:r>
            <a:r>
              <a:rPr lang="ko-KR" altLang="en-US" sz="2000" b="1" dirty="0" err="1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헌혈증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등록</a:t>
            </a:r>
            <a:endParaRPr lang="en-US" alt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8817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1846" y="1155153"/>
            <a:ext cx="1018836" cy="176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67" y="666492"/>
            <a:ext cx="2672966" cy="4163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47" y="2057399"/>
            <a:ext cx="3013900" cy="2190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1846" y="1381620"/>
            <a:ext cx="1018836" cy="176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020368" y="100354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011954" y="154364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5772" y="1809750"/>
            <a:ext cx="1146074" cy="24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947624" y="185777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cxnSp>
        <p:nvCxnSpPr>
          <p:cNvPr id="31" name="꺾인 연결선 30"/>
          <p:cNvCxnSpPr>
            <a:stCxn id="16" idx="3"/>
          </p:cNvCxnSpPr>
          <p:nvPr/>
        </p:nvCxnSpPr>
        <p:spPr>
          <a:xfrm flipV="1">
            <a:off x="2180682" y="818099"/>
            <a:ext cx="3829685" cy="425160"/>
          </a:xfrm>
          <a:prstGeom prst="bentConnector3">
            <a:avLst>
              <a:gd name="adj1" fmla="val 54808"/>
            </a:avLst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꺾인 연결선 32"/>
          <p:cNvCxnSpPr>
            <a:endCxn id="22" idx="0"/>
          </p:cNvCxnSpPr>
          <p:nvPr/>
        </p:nvCxnSpPr>
        <p:spPr>
          <a:xfrm>
            <a:off x="2180682" y="1469727"/>
            <a:ext cx="2100515" cy="587672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" y="550682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자격증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&amp;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수상내역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 상태현황 리스트를 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교외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비교과활동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신청내역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자격증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&amp;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수상실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적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8817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10178"/>
            <a:ext cx="1018836" cy="26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5772" y="2009377"/>
            <a:ext cx="1146074" cy="24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73073" y="96931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70" y="835382"/>
            <a:ext cx="6749387" cy="17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" y="550682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봉사활동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및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헌혈증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청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상태현황 리스트를 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이수증다운로드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봉사활동 및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헌혈증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등록 내역을 확인하고 출력할 수 있는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교외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비교과활동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신청내역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봉사활동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1846" y="1109263"/>
            <a:ext cx="1018836" cy="26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5772" y="2009377"/>
            <a:ext cx="1146074" cy="24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82055" y="116839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19" y="757880"/>
            <a:ext cx="6674249" cy="204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99" y="2388283"/>
            <a:ext cx="2767481" cy="232616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65000"/>
                <a:lumOff val="35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5400000">
            <a:off x="2383250" y="3072067"/>
            <a:ext cx="2401032" cy="1033464"/>
          </a:xfrm>
          <a:custGeom>
            <a:avLst/>
            <a:gdLst>
              <a:gd name="connsiteX0" fmla="*/ 0 w 3377839"/>
              <a:gd name="connsiteY0" fmla="*/ 505046 h 505046"/>
              <a:gd name="connsiteX1" fmla="*/ 170885 w 3377839"/>
              <a:gd name="connsiteY1" fmla="*/ 0 h 505046"/>
              <a:gd name="connsiteX2" fmla="*/ 3377839 w 3377839"/>
              <a:gd name="connsiteY2" fmla="*/ 505046 h 505046"/>
              <a:gd name="connsiteX3" fmla="*/ 0 w 3377839"/>
              <a:gd name="connsiteY3" fmla="*/ 505046 h 505046"/>
              <a:gd name="connsiteX0" fmla="*/ 294779 w 3672618"/>
              <a:gd name="connsiteY0" fmla="*/ 471179 h 471179"/>
              <a:gd name="connsiteX1" fmla="*/ 0 w 3672618"/>
              <a:gd name="connsiteY1" fmla="*/ 0 h 471179"/>
              <a:gd name="connsiteX2" fmla="*/ 3672618 w 3672618"/>
              <a:gd name="connsiteY2" fmla="*/ 471179 h 471179"/>
              <a:gd name="connsiteX3" fmla="*/ 294779 w 3672618"/>
              <a:gd name="connsiteY3" fmla="*/ 471179 h 471179"/>
              <a:gd name="connsiteX0" fmla="*/ 0 w 3377839"/>
              <a:gd name="connsiteY0" fmla="*/ 271154 h 271154"/>
              <a:gd name="connsiteX1" fmla="*/ 1038724 w 3377839"/>
              <a:gd name="connsiteY1" fmla="*/ 0 h 271154"/>
              <a:gd name="connsiteX2" fmla="*/ 3377839 w 3377839"/>
              <a:gd name="connsiteY2" fmla="*/ 271154 h 271154"/>
              <a:gd name="connsiteX3" fmla="*/ 0 w 3377839"/>
              <a:gd name="connsiteY3" fmla="*/ 271154 h 271154"/>
              <a:gd name="connsiteX0" fmla="*/ 0 w 1930042"/>
              <a:gd name="connsiteY0" fmla="*/ 271154 h 271154"/>
              <a:gd name="connsiteX1" fmla="*/ 1038724 w 1930042"/>
              <a:gd name="connsiteY1" fmla="*/ 0 h 271154"/>
              <a:gd name="connsiteX2" fmla="*/ 1930042 w 1930042"/>
              <a:gd name="connsiteY2" fmla="*/ 33029 h 271154"/>
              <a:gd name="connsiteX3" fmla="*/ 0 w 1930042"/>
              <a:gd name="connsiteY3" fmla="*/ 271154 h 271154"/>
              <a:gd name="connsiteX0" fmla="*/ 0 w 2558692"/>
              <a:gd name="connsiteY0" fmla="*/ 833129 h 833129"/>
              <a:gd name="connsiteX1" fmla="*/ 1667374 w 2558692"/>
              <a:gd name="connsiteY1" fmla="*/ 0 h 833129"/>
              <a:gd name="connsiteX2" fmla="*/ 2558692 w 2558692"/>
              <a:gd name="connsiteY2" fmla="*/ 33029 h 833129"/>
              <a:gd name="connsiteX3" fmla="*/ 0 w 2558692"/>
              <a:gd name="connsiteY3" fmla="*/ 833129 h 833129"/>
              <a:gd name="connsiteX0" fmla="*/ 0 w 2558692"/>
              <a:gd name="connsiteY0" fmla="*/ 923617 h 923617"/>
              <a:gd name="connsiteX1" fmla="*/ 848227 w 2558692"/>
              <a:gd name="connsiteY1" fmla="*/ 0 h 923617"/>
              <a:gd name="connsiteX2" fmla="*/ 2558692 w 2558692"/>
              <a:gd name="connsiteY2" fmla="*/ 123517 h 923617"/>
              <a:gd name="connsiteX3" fmla="*/ 0 w 2558692"/>
              <a:gd name="connsiteY3" fmla="*/ 923617 h 923617"/>
              <a:gd name="connsiteX0" fmla="*/ 0 w 3001607"/>
              <a:gd name="connsiteY0" fmla="*/ 995364 h 995364"/>
              <a:gd name="connsiteX1" fmla="*/ 848227 w 3001607"/>
              <a:gd name="connsiteY1" fmla="*/ 71747 h 995364"/>
              <a:gd name="connsiteX2" fmla="*/ 3001607 w 3001607"/>
              <a:gd name="connsiteY2" fmla="*/ 0 h 995364"/>
              <a:gd name="connsiteX3" fmla="*/ 0 w 3001607"/>
              <a:gd name="connsiteY3" fmla="*/ 995364 h 995364"/>
              <a:gd name="connsiteX0" fmla="*/ 0 w 3249259"/>
              <a:gd name="connsiteY0" fmla="*/ 928689 h 928689"/>
              <a:gd name="connsiteX1" fmla="*/ 848227 w 3249259"/>
              <a:gd name="connsiteY1" fmla="*/ 5072 h 928689"/>
              <a:gd name="connsiteX2" fmla="*/ 3249259 w 3249259"/>
              <a:gd name="connsiteY2" fmla="*/ 0 h 928689"/>
              <a:gd name="connsiteX3" fmla="*/ 0 w 3249259"/>
              <a:gd name="connsiteY3" fmla="*/ 928689 h 928689"/>
              <a:gd name="connsiteX0" fmla="*/ 75698 w 2401032"/>
              <a:gd name="connsiteY0" fmla="*/ 1033464 h 1033464"/>
              <a:gd name="connsiteX1" fmla="*/ 0 w 2401032"/>
              <a:gd name="connsiteY1" fmla="*/ 5072 h 1033464"/>
              <a:gd name="connsiteX2" fmla="*/ 2401032 w 2401032"/>
              <a:gd name="connsiteY2" fmla="*/ 0 h 1033464"/>
              <a:gd name="connsiteX3" fmla="*/ 75698 w 2401032"/>
              <a:gd name="connsiteY3" fmla="*/ 1033464 h 103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032" h="1033464">
                <a:moveTo>
                  <a:pt x="75698" y="1033464"/>
                </a:moveTo>
                <a:lnTo>
                  <a:pt x="0" y="5072"/>
                </a:lnTo>
                <a:lnTo>
                  <a:pt x="2401032" y="0"/>
                </a:lnTo>
                <a:lnTo>
                  <a:pt x="75698" y="1033464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3079765" y="225702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37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 학교 포털 계정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아이디 혹은 학번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으로 로그인합니다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NanumBarunGothic" charset="-127"/>
                <a:sym typeface="Arial"/>
              </a:rPr>
              <a:t>※ </a:t>
            </a:r>
            <a:r>
              <a:rPr lang="ko-KR" altLang="en-US" sz="1200" b="1" dirty="0" err="1">
                <a:solidFill>
                  <a:srgbClr val="FF0000"/>
                </a:solidFill>
                <a:latin typeface="+mn-ea"/>
                <a:cs typeface="NanumBarunGothic" charset="-127"/>
                <a:sym typeface="Arial"/>
              </a:rPr>
              <a:t>로그인이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NanumBarunGothic" charset="-127"/>
                <a:sym typeface="Arial"/>
              </a:rPr>
              <a:t> 되지 않을 경우 시스템 관리자에게 문의하시기 바랍니다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92" y="912728"/>
            <a:ext cx="5145559" cy="3682255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E234622-6605-4407-A87A-03671A0B3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79" y="2823816"/>
            <a:ext cx="484462" cy="484462"/>
          </a:xfrm>
          <a:prstGeom prst="rect">
            <a:avLst/>
          </a:prstGeom>
        </p:spPr>
      </p:pic>
      <p:sp>
        <p:nvSpPr>
          <p:cNvPr id="20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로그인하기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7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831"/>
            <a:ext cx="1152000" cy="45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신한대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평생지도교수상담 페이지로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이동합니다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평생지도교수 상담을 설명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통합상담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평생지도교수상담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상담개요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44" y="617220"/>
            <a:ext cx="6758940" cy="217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898521"/>
            <a:ext cx="1018836" cy="26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5772" y="1905551"/>
            <a:ext cx="1073888" cy="24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0553" y="195357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2593" y="95765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32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신한대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평생지도교수상담 페이지로 이동합니다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교수 상담신청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페이지입니다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상담교수님을 선택하고 상담형태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희망일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유형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신청내용등의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정보를 입력하고 신청하기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를 클릭합니다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통합상담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평생지도교수상담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교수상담신청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64" y="913914"/>
            <a:ext cx="6582861" cy="36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1350" y="1109261"/>
            <a:ext cx="1018836" cy="26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2593" y="116839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76641" y="76230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831"/>
            <a:ext cx="1152000" cy="45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5772" y="1905551"/>
            <a:ext cx="1073888" cy="24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0553" y="195357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지도교수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상담신청한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내용을 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학년도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교수님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유형 등 상담내역을 검색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통합상담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평생지도교수상담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나의상담내역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8817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t="37778" r="1"/>
          <a:stretch/>
        </p:blipFill>
        <p:spPr bwMode="auto">
          <a:xfrm>
            <a:off x="2324101" y="899160"/>
            <a:ext cx="6690360" cy="199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09" y="2512062"/>
            <a:ext cx="4755525" cy="1745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3753977" y="1536056"/>
            <a:ext cx="917083" cy="1874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5400000">
            <a:off x="5886487" y="-225950"/>
            <a:ext cx="763370" cy="4712653"/>
          </a:xfrm>
          <a:custGeom>
            <a:avLst/>
            <a:gdLst>
              <a:gd name="connsiteX0" fmla="*/ 0 w 3377839"/>
              <a:gd name="connsiteY0" fmla="*/ 505046 h 505046"/>
              <a:gd name="connsiteX1" fmla="*/ 170885 w 3377839"/>
              <a:gd name="connsiteY1" fmla="*/ 0 h 505046"/>
              <a:gd name="connsiteX2" fmla="*/ 3377839 w 3377839"/>
              <a:gd name="connsiteY2" fmla="*/ 505046 h 505046"/>
              <a:gd name="connsiteX3" fmla="*/ 0 w 3377839"/>
              <a:gd name="connsiteY3" fmla="*/ 505046 h 505046"/>
              <a:gd name="connsiteX0" fmla="*/ 294779 w 3672618"/>
              <a:gd name="connsiteY0" fmla="*/ 471179 h 471179"/>
              <a:gd name="connsiteX1" fmla="*/ 0 w 3672618"/>
              <a:gd name="connsiteY1" fmla="*/ 0 h 471179"/>
              <a:gd name="connsiteX2" fmla="*/ 3672618 w 3672618"/>
              <a:gd name="connsiteY2" fmla="*/ 471179 h 471179"/>
              <a:gd name="connsiteX3" fmla="*/ 294779 w 3672618"/>
              <a:gd name="connsiteY3" fmla="*/ 471179 h 471179"/>
              <a:gd name="connsiteX0" fmla="*/ 0 w 3377839"/>
              <a:gd name="connsiteY0" fmla="*/ 271154 h 271154"/>
              <a:gd name="connsiteX1" fmla="*/ 1038724 w 3377839"/>
              <a:gd name="connsiteY1" fmla="*/ 0 h 271154"/>
              <a:gd name="connsiteX2" fmla="*/ 3377839 w 3377839"/>
              <a:gd name="connsiteY2" fmla="*/ 271154 h 271154"/>
              <a:gd name="connsiteX3" fmla="*/ 0 w 3377839"/>
              <a:gd name="connsiteY3" fmla="*/ 271154 h 271154"/>
              <a:gd name="connsiteX0" fmla="*/ 0 w 1930042"/>
              <a:gd name="connsiteY0" fmla="*/ 271154 h 271154"/>
              <a:gd name="connsiteX1" fmla="*/ 1038724 w 1930042"/>
              <a:gd name="connsiteY1" fmla="*/ 0 h 271154"/>
              <a:gd name="connsiteX2" fmla="*/ 1930042 w 1930042"/>
              <a:gd name="connsiteY2" fmla="*/ 33029 h 271154"/>
              <a:gd name="connsiteX3" fmla="*/ 0 w 1930042"/>
              <a:gd name="connsiteY3" fmla="*/ 271154 h 271154"/>
              <a:gd name="connsiteX0" fmla="*/ 0 w 2558692"/>
              <a:gd name="connsiteY0" fmla="*/ 833129 h 833129"/>
              <a:gd name="connsiteX1" fmla="*/ 1667374 w 2558692"/>
              <a:gd name="connsiteY1" fmla="*/ 0 h 833129"/>
              <a:gd name="connsiteX2" fmla="*/ 2558692 w 2558692"/>
              <a:gd name="connsiteY2" fmla="*/ 33029 h 833129"/>
              <a:gd name="connsiteX3" fmla="*/ 0 w 2558692"/>
              <a:gd name="connsiteY3" fmla="*/ 833129 h 833129"/>
              <a:gd name="connsiteX0" fmla="*/ 0 w 2558692"/>
              <a:gd name="connsiteY0" fmla="*/ 880755 h 880755"/>
              <a:gd name="connsiteX1" fmla="*/ 1648326 w 2558692"/>
              <a:gd name="connsiteY1" fmla="*/ 0 h 880755"/>
              <a:gd name="connsiteX2" fmla="*/ 2558692 w 2558692"/>
              <a:gd name="connsiteY2" fmla="*/ 80655 h 880755"/>
              <a:gd name="connsiteX3" fmla="*/ 0 w 2558692"/>
              <a:gd name="connsiteY3" fmla="*/ 880755 h 880755"/>
              <a:gd name="connsiteX0" fmla="*/ 0 w 2820633"/>
              <a:gd name="connsiteY0" fmla="*/ 880755 h 880755"/>
              <a:gd name="connsiteX1" fmla="*/ 1648326 w 2820633"/>
              <a:gd name="connsiteY1" fmla="*/ 0 h 880755"/>
              <a:gd name="connsiteX2" fmla="*/ 2820633 w 2820633"/>
              <a:gd name="connsiteY2" fmla="*/ 4455 h 880755"/>
              <a:gd name="connsiteX3" fmla="*/ 0 w 2820633"/>
              <a:gd name="connsiteY3" fmla="*/ 880755 h 880755"/>
              <a:gd name="connsiteX0" fmla="*/ 0 w 2601558"/>
              <a:gd name="connsiteY0" fmla="*/ 895043 h 895043"/>
              <a:gd name="connsiteX1" fmla="*/ 1429251 w 2601558"/>
              <a:gd name="connsiteY1" fmla="*/ 0 h 895043"/>
              <a:gd name="connsiteX2" fmla="*/ 2601558 w 2601558"/>
              <a:gd name="connsiteY2" fmla="*/ 4455 h 895043"/>
              <a:gd name="connsiteX3" fmla="*/ 0 w 2601558"/>
              <a:gd name="connsiteY3" fmla="*/ 895043 h 895043"/>
              <a:gd name="connsiteX0" fmla="*/ 0 w 2093555"/>
              <a:gd name="connsiteY0" fmla="*/ 0 h 481013"/>
              <a:gd name="connsiteX1" fmla="*/ 921248 w 2093555"/>
              <a:gd name="connsiteY1" fmla="*/ 476558 h 481013"/>
              <a:gd name="connsiteX2" fmla="*/ 2093555 w 2093555"/>
              <a:gd name="connsiteY2" fmla="*/ 481013 h 481013"/>
              <a:gd name="connsiteX3" fmla="*/ 0 w 2093555"/>
              <a:gd name="connsiteY3" fmla="*/ 0 h 481013"/>
              <a:gd name="connsiteX0" fmla="*/ 0 w 2093555"/>
              <a:gd name="connsiteY0" fmla="*/ 0 h 806758"/>
              <a:gd name="connsiteX1" fmla="*/ 248148 w 2093555"/>
              <a:gd name="connsiteY1" fmla="*/ 806758 h 806758"/>
              <a:gd name="connsiteX2" fmla="*/ 2093555 w 2093555"/>
              <a:gd name="connsiteY2" fmla="*/ 481013 h 806758"/>
              <a:gd name="connsiteX3" fmla="*/ 0 w 2093555"/>
              <a:gd name="connsiteY3" fmla="*/ 0 h 806758"/>
              <a:gd name="connsiteX0" fmla="*/ 0 w 3084158"/>
              <a:gd name="connsiteY0" fmla="*/ 0 h 806758"/>
              <a:gd name="connsiteX1" fmla="*/ 248148 w 3084158"/>
              <a:gd name="connsiteY1" fmla="*/ 806758 h 806758"/>
              <a:gd name="connsiteX2" fmla="*/ 3084158 w 3084158"/>
              <a:gd name="connsiteY2" fmla="*/ 773113 h 806758"/>
              <a:gd name="connsiteX3" fmla="*/ 0 w 3084158"/>
              <a:gd name="connsiteY3" fmla="*/ 0 h 806758"/>
              <a:gd name="connsiteX0" fmla="*/ 559572 w 2836010"/>
              <a:gd name="connsiteY0" fmla="*/ 0 h 5218738"/>
              <a:gd name="connsiteX1" fmla="*/ 0 w 2836010"/>
              <a:gd name="connsiteY1" fmla="*/ 5218738 h 5218738"/>
              <a:gd name="connsiteX2" fmla="*/ 2836010 w 2836010"/>
              <a:gd name="connsiteY2" fmla="*/ 5185093 h 5218738"/>
              <a:gd name="connsiteX3" fmla="*/ 559572 w 2836010"/>
              <a:gd name="connsiteY3" fmla="*/ 0 h 5218738"/>
              <a:gd name="connsiteX0" fmla="*/ 559572 w 580490"/>
              <a:gd name="connsiteY0" fmla="*/ 0 h 5218738"/>
              <a:gd name="connsiteX1" fmla="*/ 0 w 580490"/>
              <a:gd name="connsiteY1" fmla="*/ 5218738 h 5218738"/>
              <a:gd name="connsiteX2" fmla="*/ 580490 w 580490"/>
              <a:gd name="connsiteY2" fmla="*/ 4712653 h 5218738"/>
              <a:gd name="connsiteX3" fmla="*/ 559572 w 580490"/>
              <a:gd name="connsiteY3" fmla="*/ 0 h 5218738"/>
              <a:gd name="connsiteX0" fmla="*/ 742452 w 763370"/>
              <a:gd name="connsiteY0" fmla="*/ 0 h 4712653"/>
              <a:gd name="connsiteX1" fmla="*/ 0 w 763370"/>
              <a:gd name="connsiteY1" fmla="*/ 4372918 h 4712653"/>
              <a:gd name="connsiteX2" fmla="*/ 763370 w 763370"/>
              <a:gd name="connsiteY2" fmla="*/ 4712653 h 4712653"/>
              <a:gd name="connsiteX3" fmla="*/ 742452 w 763370"/>
              <a:gd name="connsiteY3" fmla="*/ 0 h 471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70" h="4712653">
                <a:moveTo>
                  <a:pt x="742452" y="0"/>
                </a:moveTo>
                <a:lnTo>
                  <a:pt x="0" y="4372918"/>
                </a:lnTo>
                <a:lnTo>
                  <a:pt x="763370" y="4712653"/>
                </a:lnTo>
                <a:cubicBezTo>
                  <a:pt x="756397" y="3141769"/>
                  <a:pt x="749425" y="1570884"/>
                  <a:pt x="742452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1846" y="1320001"/>
            <a:ext cx="1018836" cy="26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53089" y="137913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240531" y="74755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831"/>
            <a:ext cx="1152000" cy="45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5772" y="1905551"/>
            <a:ext cx="1073888" cy="24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0553" y="195357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" y="501174"/>
            <a:ext cx="1152000" cy="45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신한대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학생상담신청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페이지로 이동합니다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학습컨설팅 설명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통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합상담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상담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개요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13" y="652366"/>
            <a:ext cx="6722948" cy="408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898521"/>
            <a:ext cx="1018836" cy="26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0" y="2086990"/>
            <a:ext cx="1152864" cy="1067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2593" y="95765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912255" y="213501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" y="501174"/>
            <a:ext cx="1152000" cy="45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신한대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학생상담신청 페이지로 이동합니다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각 상단 신청페이지로 이동됩니다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신청을 원하는 일자와 상담자를 선택하여 신청서를 작성 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통합상담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상담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신청하기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34" y="839402"/>
            <a:ext cx="4632799" cy="391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0828" y="1109261"/>
            <a:ext cx="1018836" cy="26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60557" y="116839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2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16960410">
            <a:off x="4674924" y="2165559"/>
            <a:ext cx="3802397" cy="973871"/>
          </a:xfrm>
          <a:custGeom>
            <a:avLst/>
            <a:gdLst>
              <a:gd name="connsiteX0" fmla="*/ 0 w 3377839"/>
              <a:gd name="connsiteY0" fmla="*/ 505046 h 505046"/>
              <a:gd name="connsiteX1" fmla="*/ 170885 w 3377839"/>
              <a:gd name="connsiteY1" fmla="*/ 0 h 505046"/>
              <a:gd name="connsiteX2" fmla="*/ 3377839 w 3377839"/>
              <a:gd name="connsiteY2" fmla="*/ 505046 h 505046"/>
              <a:gd name="connsiteX3" fmla="*/ 0 w 3377839"/>
              <a:gd name="connsiteY3" fmla="*/ 505046 h 505046"/>
              <a:gd name="connsiteX0" fmla="*/ 294779 w 3672618"/>
              <a:gd name="connsiteY0" fmla="*/ 471179 h 471179"/>
              <a:gd name="connsiteX1" fmla="*/ 0 w 3672618"/>
              <a:gd name="connsiteY1" fmla="*/ 0 h 471179"/>
              <a:gd name="connsiteX2" fmla="*/ 3672618 w 3672618"/>
              <a:gd name="connsiteY2" fmla="*/ 471179 h 471179"/>
              <a:gd name="connsiteX3" fmla="*/ 294779 w 3672618"/>
              <a:gd name="connsiteY3" fmla="*/ 471179 h 471179"/>
              <a:gd name="connsiteX0" fmla="*/ 0 w 3377839"/>
              <a:gd name="connsiteY0" fmla="*/ 271154 h 271154"/>
              <a:gd name="connsiteX1" fmla="*/ 1038724 w 3377839"/>
              <a:gd name="connsiteY1" fmla="*/ 0 h 271154"/>
              <a:gd name="connsiteX2" fmla="*/ 3377839 w 3377839"/>
              <a:gd name="connsiteY2" fmla="*/ 271154 h 271154"/>
              <a:gd name="connsiteX3" fmla="*/ 0 w 3377839"/>
              <a:gd name="connsiteY3" fmla="*/ 271154 h 271154"/>
              <a:gd name="connsiteX0" fmla="*/ 0 w 1930042"/>
              <a:gd name="connsiteY0" fmla="*/ 271154 h 271154"/>
              <a:gd name="connsiteX1" fmla="*/ 1038724 w 1930042"/>
              <a:gd name="connsiteY1" fmla="*/ 0 h 271154"/>
              <a:gd name="connsiteX2" fmla="*/ 1930042 w 1930042"/>
              <a:gd name="connsiteY2" fmla="*/ 33029 h 271154"/>
              <a:gd name="connsiteX3" fmla="*/ 0 w 1930042"/>
              <a:gd name="connsiteY3" fmla="*/ 271154 h 271154"/>
              <a:gd name="connsiteX0" fmla="*/ 0 w 2558692"/>
              <a:gd name="connsiteY0" fmla="*/ 833129 h 833129"/>
              <a:gd name="connsiteX1" fmla="*/ 1667374 w 2558692"/>
              <a:gd name="connsiteY1" fmla="*/ 0 h 833129"/>
              <a:gd name="connsiteX2" fmla="*/ 2558692 w 2558692"/>
              <a:gd name="connsiteY2" fmla="*/ 33029 h 833129"/>
              <a:gd name="connsiteX3" fmla="*/ 0 w 2558692"/>
              <a:gd name="connsiteY3" fmla="*/ 833129 h 833129"/>
              <a:gd name="connsiteX0" fmla="*/ 0 w 2558692"/>
              <a:gd name="connsiteY0" fmla="*/ 923617 h 923617"/>
              <a:gd name="connsiteX1" fmla="*/ 848227 w 2558692"/>
              <a:gd name="connsiteY1" fmla="*/ 0 h 923617"/>
              <a:gd name="connsiteX2" fmla="*/ 2558692 w 2558692"/>
              <a:gd name="connsiteY2" fmla="*/ 123517 h 923617"/>
              <a:gd name="connsiteX3" fmla="*/ 0 w 2558692"/>
              <a:gd name="connsiteY3" fmla="*/ 923617 h 923617"/>
              <a:gd name="connsiteX0" fmla="*/ 0 w 3001607"/>
              <a:gd name="connsiteY0" fmla="*/ 995364 h 995364"/>
              <a:gd name="connsiteX1" fmla="*/ 848227 w 3001607"/>
              <a:gd name="connsiteY1" fmla="*/ 71747 h 995364"/>
              <a:gd name="connsiteX2" fmla="*/ 3001607 w 3001607"/>
              <a:gd name="connsiteY2" fmla="*/ 0 h 995364"/>
              <a:gd name="connsiteX3" fmla="*/ 0 w 3001607"/>
              <a:gd name="connsiteY3" fmla="*/ 995364 h 995364"/>
              <a:gd name="connsiteX0" fmla="*/ 0 w 3249259"/>
              <a:gd name="connsiteY0" fmla="*/ 928689 h 928689"/>
              <a:gd name="connsiteX1" fmla="*/ 848227 w 3249259"/>
              <a:gd name="connsiteY1" fmla="*/ 5072 h 928689"/>
              <a:gd name="connsiteX2" fmla="*/ 3249259 w 3249259"/>
              <a:gd name="connsiteY2" fmla="*/ 0 h 928689"/>
              <a:gd name="connsiteX3" fmla="*/ 0 w 3249259"/>
              <a:gd name="connsiteY3" fmla="*/ 928689 h 928689"/>
              <a:gd name="connsiteX0" fmla="*/ 75698 w 2401032"/>
              <a:gd name="connsiteY0" fmla="*/ 1033464 h 1033464"/>
              <a:gd name="connsiteX1" fmla="*/ 0 w 2401032"/>
              <a:gd name="connsiteY1" fmla="*/ 5072 h 1033464"/>
              <a:gd name="connsiteX2" fmla="*/ 2401032 w 2401032"/>
              <a:gd name="connsiteY2" fmla="*/ 0 h 1033464"/>
              <a:gd name="connsiteX3" fmla="*/ 75698 w 2401032"/>
              <a:gd name="connsiteY3" fmla="*/ 1033464 h 103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032" h="1033464">
                <a:moveTo>
                  <a:pt x="75698" y="1033464"/>
                </a:moveTo>
                <a:lnTo>
                  <a:pt x="0" y="5072"/>
                </a:lnTo>
                <a:lnTo>
                  <a:pt x="2401032" y="0"/>
                </a:lnTo>
                <a:lnTo>
                  <a:pt x="75698" y="1033464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31" y="690784"/>
            <a:ext cx="2410438" cy="4065253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5229225" y="4242987"/>
            <a:ext cx="454712" cy="214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299991" y="61498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0" y="2086990"/>
            <a:ext cx="1152864" cy="1067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912255" y="213501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08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77" y="4112281"/>
            <a:ext cx="5599053" cy="49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66" y="614980"/>
            <a:ext cx="5560997" cy="328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" y="501174"/>
            <a:ext cx="1152000" cy="45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0" y="501174"/>
            <a:ext cx="1036800" cy="463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선택한 자가진단 페이지로 이동됩니다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진단유형을 선택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진단항목을 확인하여 답변을 선택합니다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 진단결과를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확인가능합니다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통합상담 </a:t>
            </a:r>
            <a:r>
              <a:rPr lang="en-US" altLang="ko-KR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자가진단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5362148" y="345265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4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2346292" y="928519"/>
            <a:ext cx="5442423" cy="276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849231" y="82508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8244" y="3154680"/>
            <a:ext cx="1152864" cy="449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920499" y="320270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4768850" y="3604260"/>
            <a:ext cx="562415" cy="199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2329977" y="3850872"/>
            <a:ext cx="5602824" cy="261409"/>
          </a:xfrm>
          <a:prstGeom prst="triangle">
            <a:avLst>
              <a:gd name="adj" fmla="val 48572"/>
            </a:avLst>
          </a:prstGeom>
          <a:solidFill>
            <a:schemeClr val="bg1">
              <a:lumMod val="65000"/>
              <a:alpha val="3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765661" y="166328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97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" y="504995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교과활동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클릭시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전체학기 교과목록 페이지로 이동 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교과정보를 확인할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교과활동에 대한 내역을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본인의 년도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학기별로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교과활동에 대한 내역을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4995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464" y="666750"/>
            <a:ext cx="6725736" cy="3101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02673"/>
            <a:ext cx="1018836" cy="310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6790" y="1876061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EB6036B-C757-4A23-B347-5C52408BACD5}"/>
              </a:ext>
            </a:extLst>
          </p:cNvPr>
          <p:cNvSpPr/>
          <p:nvPr/>
        </p:nvSpPr>
        <p:spPr>
          <a:xfrm>
            <a:off x="2240465" y="609600"/>
            <a:ext cx="6725736" cy="31409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3" name="삼각형 29">
            <a:extLst>
              <a:ext uri="{FF2B5EF4-FFF2-40B4-BE49-F238E27FC236}">
                <a16:creationId xmlns:a16="http://schemas.microsoft.com/office/drawing/2014/main" id="{96AF35FB-64B6-D247-ADAC-782EE3B3A3C7}"/>
              </a:ext>
            </a:extLst>
          </p:cNvPr>
          <p:cNvSpPr/>
          <p:nvPr/>
        </p:nvSpPr>
        <p:spPr>
          <a:xfrm>
            <a:off x="3132139" y="1258535"/>
            <a:ext cx="1198562" cy="460772"/>
          </a:xfrm>
          <a:custGeom>
            <a:avLst/>
            <a:gdLst>
              <a:gd name="connsiteX0" fmla="*/ 0 w 4173509"/>
              <a:gd name="connsiteY0" fmla="*/ 775495 h 775495"/>
              <a:gd name="connsiteX1" fmla="*/ 3796683 w 4173509"/>
              <a:gd name="connsiteY1" fmla="*/ 0 h 775495"/>
              <a:gd name="connsiteX2" fmla="*/ 4173509 w 4173509"/>
              <a:gd name="connsiteY2" fmla="*/ 775495 h 775495"/>
              <a:gd name="connsiteX3" fmla="*/ 0 w 4173509"/>
              <a:gd name="connsiteY3" fmla="*/ 775495 h 775495"/>
              <a:gd name="connsiteX0" fmla="*/ 0 w 6135659"/>
              <a:gd name="connsiteY0" fmla="*/ 775495 h 775495"/>
              <a:gd name="connsiteX1" fmla="*/ 5758833 w 6135659"/>
              <a:gd name="connsiteY1" fmla="*/ 0 h 775495"/>
              <a:gd name="connsiteX2" fmla="*/ 6135659 w 6135659"/>
              <a:gd name="connsiteY2" fmla="*/ 775495 h 775495"/>
              <a:gd name="connsiteX3" fmla="*/ 0 w 6135659"/>
              <a:gd name="connsiteY3" fmla="*/ 775495 h 775495"/>
              <a:gd name="connsiteX0" fmla="*/ 0 w 5758833"/>
              <a:gd name="connsiteY0" fmla="*/ 775495 h 775495"/>
              <a:gd name="connsiteX1" fmla="*/ 5758833 w 5758833"/>
              <a:gd name="connsiteY1" fmla="*/ 0 h 775495"/>
              <a:gd name="connsiteX2" fmla="*/ 5078384 w 5758833"/>
              <a:gd name="connsiteY2" fmla="*/ 765970 h 775495"/>
              <a:gd name="connsiteX3" fmla="*/ 0 w 5758833"/>
              <a:gd name="connsiteY3" fmla="*/ 775495 h 775495"/>
              <a:gd name="connsiteX0" fmla="*/ 156192 w 5234576"/>
              <a:gd name="connsiteY0" fmla="*/ 642145 h 642145"/>
              <a:gd name="connsiteX1" fmla="*/ 0 w 5234576"/>
              <a:gd name="connsiteY1" fmla="*/ 0 h 642145"/>
              <a:gd name="connsiteX2" fmla="*/ 5234576 w 5234576"/>
              <a:gd name="connsiteY2" fmla="*/ 632620 h 642145"/>
              <a:gd name="connsiteX3" fmla="*/ 156192 w 5234576"/>
              <a:gd name="connsiteY3" fmla="*/ 642145 h 642145"/>
              <a:gd name="connsiteX0" fmla="*/ 156192 w 2510426"/>
              <a:gd name="connsiteY0" fmla="*/ 642145 h 689770"/>
              <a:gd name="connsiteX1" fmla="*/ 0 w 2510426"/>
              <a:gd name="connsiteY1" fmla="*/ 0 h 689770"/>
              <a:gd name="connsiteX2" fmla="*/ 2510426 w 2510426"/>
              <a:gd name="connsiteY2" fmla="*/ 689770 h 689770"/>
              <a:gd name="connsiteX3" fmla="*/ 156192 w 2510426"/>
              <a:gd name="connsiteY3" fmla="*/ 642145 h 689770"/>
              <a:gd name="connsiteX0" fmla="*/ 79992 w 2510426"/>
              <a:gd name="connsiteY0" fmla="*/ 718345 h 718345"/>
              <a:gd name="connsiteX1" fmla="*/ 0 w 2510426"/>
              <a:gd name="connsiteY1" fmla="*/ 0 h 718345"/>
              <a:gd name="connsiteX2" fmla="*/ 2510426 w 2510426"/>
              <a:gd name="connsiteY2" fmla="*/ 689770 h 718345"/>
              <a:gd name="connsiteX3" fmla="*/ 79992 w 2510426"/>
              <a:gd name="connsiteY3" fmla="*/ 718345 h 718345"/>
              <a:gd name="connsiteX0" fmla="*/ 79992 w 2560217"/>
              <a:gd name="connsiteY0" fmla="*/ 718345 h 734220"/>
              <a:gd name="connsiteX1" fmla="*/ 0 w 2560217"/>
              <a:gd name="connsiteY1" fmla="*/ 0 h 734220"/>
              <a:gd name="connsiteX2" fmla="*/ 2560217 w 2560217"/>
              <a:gd name="connsiteY2" fmla="*/ 734220 h 734220"/>
              <a:gd name="connsiteX3" fmla="*/ 79992 w 2560217"/>
              <a:gd name="connsiteY3" fmla="*/ 718345 h 734220"/>
              <a:gd name="connsiteX0" fmla="*/ 139741 w 2560217"/>
              <a:gd name="connsiteY0" fmla="*/ 750095 h 750095"/>
              <a:gd name="connsiteX1" fmla="*/ 0 w 2560217"/>
              <a:gd name="connsiteY1" fmla="*/ 0 h 750095"/>
              <a:gd name="connsiteX2" fmla="*/ 2560217 w 2560217"/>
              <a:gd name="connsiteY2" fmla="*/ 734220 h 750095"/>
              <a:gd name="connsiteX3" fmla="*/ 139741 w 2560217"/>
              <a:gd name="connsiteY3" fmla="*/ 750095 h 750095"/>
              <a:gd name="connsiteX0" fmla="*/ 468362 w 2888838"/>
              <a:gd name="connsiteY0" fmla="*/ 921545 h 921545"/>
              <a:gd name="connsiteX1" fmla="*/ 0 w 2888838"/>
              <a:gd name="connsiteY1" fmla="*/ 0 h 921545"/>
              <a:gd name="connsiteX2" fmla="*/ 2888838 w 2888838"/>
              <a:gd name="connsiteY2" fmla="*/ 905670 h 921545"/>
              <a:gd name="connsiteX3" fmla="*/ 468362 w 2888838"/>
              <a:gd name="connsiteY3" fmla="*/ 921545 h 92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8838" h="921545">
                <a:moveTo>
                  <a:pt x="468362" y="921545"/>
                </a:moveTo>
                <a:lnTo>
                  <a:pt x="0" y="0"/>
                </a:lnTo>
                <a:lnTo>
                  <a:pt x="2888838" y="905670"/>
                </a:lnTo>
                <a:lnTo>
                  <a:pt x="468362" y="921545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719307"/>
            <a:ext cx="1040381" cy="11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75608" y="1916269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18890" y="98195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281036" y="156770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32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246689"/>
            <a:ext cx="8487741" cy="11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교과목록에서 선택한 교과의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나의다짐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교과에 대해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나의다짐을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입력할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공개범위를 설정할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우수학습노트 선정 시 학습노트 공개를 동의할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나의다짐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D2AA68E-45B9-4B91-BADB-3EC3A744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00" y="718342"/>
            <a:ext cx="8303094" cy="3963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43BE6D6-CE79-4F4F-A1F4-A7AA09648BFF}"/>
              </a:ext>
            </a:extLst>
          </p:cNvPr>
          <p:cNvSpPr/>
          <p:nvPr/>
        </p:nvSpPr>
        <p:spPr>
          <a:xfrm>
            <a:off x="443563" y="3160068"/>
            <a:ext cx="8239042" cy="1160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1F06DD5-8371-4AD8-8F08-3B028AE4E1D3}"/>
              </a:ext>
            </a:extLst>
          </p:cNvPr>
          <p:cNvSpPr/>
          <p:nvPr/>
        </p:nvSpPr>
        <p:spPr>
          <a:xfrm>
            <a:off x="443563" y="1257067"/>
            <a:ext cx="8239043" cy="18636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20288" y="118126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12668" y="308426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1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5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28128" y="5245990"/>
            <a:ext cx="8487741" cy="11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교과목록에서 선택한 교과의 수업노트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교과에 대해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주차별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수업노트를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주차 수업노트를 작성 및 공개범위 설정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학습노트 공개동의 선택을 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수업노트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C5A2754-6CE4-4CCF-9E32-D97BCFC74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4" y="642991"/>
            <a:ext cx="7550092" cy="4300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446A60A9-DB81-42A5-8087-6E0369F34981}"/>
              </a:ext>
            </a:extLst>
          </p:cNvPr>
          <p:cNvSpPr/>
          <p:nvPr/>
        </p:nvSpPr>
        <p:spPr>
          <a:xfrm>
            <a:off x="713063" y="1883185"/>
            <a:ext cx="7533313" cy="2705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1AC82CC-2B6F-43AA-BC6C-A43D66DEE16F}"/>
              </a:ext>
            </a:extLst>
          </p:cNvPr>
          <p:cNvSpPr/>
          <p:nvPr/>
        </p:nvSpPr>
        <p:spPr>
          <a:xfrm>
            <a:off x="729842" y="1097676"/>
            <a:ext cx="7533314" cy="731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79368" y="105228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79368" y="187333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31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3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교과목록에서 선택한 교과의 성찰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선택한 교과에 대해 자기성찰 내용을 입력할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공개범위 설정 및 공개동의 선택을 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성찰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B854B7D-3E71-4F93-9D67-6FC62E90A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68" y="644670"/>
            <a:ext cx="7798157" cy="4330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9AEB31D9-0D2F-42CE-8F1A-B2DC83873A43}"/>
              </a:ext>
            </a:extLst>
          </p:cNvPr>
          <p:cNvSpPr/>
          <p:nvPr/>
        </p:nvSpPr>
        <p:spPr>
          <a:xfrm>
            <a:off x="738231" y="1088770"/>
            <a:ext cx="7728894" cy="3533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93016" y="101418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1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5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8"/>
          <a:stretch/>
        </p:blipFill>
        <p:spPr bwMode="auto">
          <a:xfrm>
            <a:off x="9456" y="523036"/>
            <a:ext cx="9144000" cy="44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메뉴 구성이며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원하는 메뉴 클릭 시 해당 페이지로 이동됩니다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학생정보 및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알람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매뉴얼을 확인할 수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학부생의 정보를 확인할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평점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이수학점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상담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자격증 등 확인이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공지사항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비교과프로그램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등 각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메뉴에 해당하는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대시보드를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15602F9-B005-4CDF-97F0-D1939505F05B}"/>
              </a:ext>
            </a:extLst>
          </p:cNvPr>
          <p:cNvSpPr/>
          <p:nvPr/>
        </p:nvSpPr>
        <p:spPr>
          <a:xfrm>
            <a:off x="6739" y="818597"/>
            <a:ext cx="1072766" cy="3300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346701" y="959615"/>
            <a:ext cx="7449636" cy="935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346699" y="1979071"/>
            <a:ext cx="7449637" cy="2971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EB6036B-C757-4A23-B347-5C52408BACD5}"/>
              </a:ext>
            </a:extLst>
          </p:cNvPr>
          <p:cNvSpPr/>
          <p:nvPr/>
        </p:nvSpPr>
        <p:spPr>
          <a:xfrm>
            <a:off x="7257535" y="546100"/>
            <a:ext cx="1867413" cy="250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3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대시보드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59452" y="88381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999080" y="58421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831827" y="95961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843781" y="198455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4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3"/>
          <a:stretch/>
        </p:blipFill>
        <p:spPr>
          <a:xfrm>
            <a:off x="27524" y="4167507"/>
            <a:ext cx="1081074" cy="7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83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채용정보 안내 페이지로 이동됩니다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교내 채용 정보 안내페이지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진로취업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4995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05" y="790195"/>
            <a:ext cx="6841150" cy="12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02673"/>
            <a:ext cx="1018836" cy="310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6790" y="2392896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75608" y="243310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18890" y="98195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6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83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채용정보 안내 페이지로 이동됩니다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구인구직 대표 사이트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잡코리아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사람인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워크넷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의 채용정보 안내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진로취업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4995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00" y="749643"/>
            <a:ext cx="6865323" cy="313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0828" y="1109261"/>
            <a:ext cx="1018836" cy="667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39488" y="2394659"/>
            <a:ext cx="1073888" cy="248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60557" y="116839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8173" y="2442679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15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채용정보 안내 페이지로 이동됩니다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공채 내역을 달력으로 확인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진로취업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995"/>
            <a:ext cx="1152864" cy="44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60" y="658530"/>
            <a:ext cx="3861906" cy="413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1752779"/>
            <a:ext cx="1018836" cy="273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6790" y="2392896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75608" y="243310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30851" y="181380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" y="3670144"/>
            <a:ext cx="1124031" cy="12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74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직업심리 검사 페이지로 이동됩니다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워크넷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회원가입 후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워크넷에서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지원하는 온라인 검사를 실시해 유형별 결과를 확인 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진로취업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1174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14" y="700302"/>
            <a:ext cx="6649536" cy="385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1846" y="895529"/>
            <a:ext cx="1018836" cy="521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6790" y="2611982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75608" y="265219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39833" y="95655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28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" y="529338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나의 포트폴리오 메뉴를 클릭합니다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자신의 학습목표 및 비전을 자유형식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가이드라인에 맞춰 항목별로 작성이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포토폴리오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포토폴리오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4995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1846" y="895529"/>
            <a:ext cx="1018836" cy="273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0" y="2691608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8818" y="273181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39833" y="95655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AE2E9654-45E2-4035-9DEF-3A329586E5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44" t="31145"/>
          <a:stretch/>
        </p:blipFill>
        <p:spPr>
          <a:xfrm>
            <a:off x="2521102" y="791359"/>
            <a:ext cx="6236391" cy="2015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A31C000-C3B6-4AE8-B630-A83603B98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8069" y="2998959"/>
            <a:ext cx="3404894" cy="16229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6648C39-4364-4C8E-954E-D87BD58A0F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7336"/>
          <a:stretch/>
        </p:blipFill>
        <p:spPr>
          <a:xfrm>
            <a:off x="6111717" y="2932490"/>
            <a:ext cx="2571580" cy="1952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이등변 삼각형 23">
            <a:extLst>
              <a:ext uri="{FF2B5EF4-FFF2-40B4-BE49-F238E27FC236}">
                <a16:creationId xmlns:a16="http://schemas.microsoft.com/office/drawing/2014/main" id="{7FF6032F-C875-4EBE-88FC-FEA4A8A4C81B}"/>
              </a:ext>
            </a:extLst>
          </p:cNvPr>
          <p:cNvSpPr/>
          <p:nvPr/>
        </p:nvSpPr>
        <p:spPr>
          <a:xfrm>
            <a:off x="2518068" y="2539772"/>
            <a:ext cx="3404895" cy="438489"/>
          </a:xfrm>
          <a:prstGeom prst="triangle">
            <a:avLst>
              <a:gd name="adj" fmla="val 49556"/>
            </a:avLst>
          </a:prstGeom>
          <a:solidFill>
            <a:schemeClr val="bg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이등변 삼각형 24">
            <a:extLst>
              <a:ext uri="{FF2B5EF4-FFF2-40B4-BE49-F238E27FC236}">
                <a16:creationId xmlns:a16="http://schemas.microsoft.com/office/drawing/2014/main" id="{F179E1C4-CCFE-415B-A0BC-58208963B767}"/>
              </a:ext>
            </a:extLst>
          </p:cNvPr>
          <p:cNvSpPr/>
          <p:nvPr/>
        </p:nvSpPr>
        <p:spPr>
          <a:xfrm>
            <a:off x="6111716" y="2539773"/>
            <a:ext cx="2571580" cy="383478"/>
          </a:xfrm>
          <a:prstGeom prst="triangle">
            <a:avLst>
              <a:gd name="adj" fmla="val 44975"/>
            </a:avLst>
          </a:prstGeom>
          <a:solidFill>
            <a:schemeClr val="bg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8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" y="529338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나의 포트폴리오 메뉴를 클릭합니다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학습스타일 진단을 클릭합니다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학습스타일 진단하기를 클릭하여 진단을 진행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포토폴리오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나의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포토폴리오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73" y="514504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8755" y="1135856"/>
            <a:ext cx="1018836" cy="250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0" y="2691608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8818" y="273181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56742" y="118506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/>
          <a:stretch/>
        </p:blipFill>
        <p:spPr bwMode="auto">
          <a:xfrm>
            <a:off x="2296116" y="584808"/>
            <a:ext cx="6666908" cy="253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82" y="2807622"/>
            <a:ext cx="2392032" cy="2055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51" y="2818722"/>
            <a:ext cx="2764026" cy="2055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오른쪽 화살표 30"/>
          <p:cNvSpPr/>
          <p:nvPr/>
        </p:nvSpPr>
        <p:spPr>
          <a:xfrm>
            <a:off x="5406532" y="3702078"/>
            <a:ext cx="193179" cy="26670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5295900" y="2450664"/>
            <a:ext cx="633707" cy="178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2818582" y="2807621"/>
            <a:ext cx="5695495" cy="2066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143687" y="236074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cxnSp>
        <p:nvCxnSpPr>
          <p:cNvPr id="38" name="꺾인 연결선 37"/>
          <p:cNvCxnSpPr>
            <a:stCxn id="32" idx="3"/>
            <a:endCxn id="30" idx="0"/>
          </p:cNvCxnSpPr>
          <p:nvPr/>
        </p:nvCxnSpPr>
        <p:spPr>
          <a:xfrm>
            <a:off x="5929607" y="2539782"/>
            <a:ext cx="1202457" cy="278940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" y="504995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88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교과활동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클릭시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현재학기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&amp;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전체학기 교과목록 페이지로 이동 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현재학기와 전체학기 교과정보를 확인할 수 있으며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교과활동에 대한 내역을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본인의 년도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학기별로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교과활동에 대한 내역을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포토폴리오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교과활동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4995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0828" y="914400"/>
            <a:ext cx="1018836" cy="518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-12372" y="2883423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56446" y="292363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73411" y="97075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6" y="732000"/>
            <a:ext cx="6806548" cy="23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삼각형 29">
            <a:extLst>
              <a:ext uri="{FF2B5EF4-FFF2-40B4-BE49-F238E27FC236}">
                <a16:creationId xmlns:a16="http://schemas.microsoft.com/office/drawing/2014/main" id="{96AF35FB-64B6-D247-ADAC-782EE3B3A3C7}"/>
              </a:ext>
            </a:extLst>
          </p:cNvPr>
          <p:cNvSpPr/>
          <p:nvPr/>
        </p:nvSpPr>
        <p:spPr>
          <a:xfrm>
            <a:off x="3337277" y="1290808"/>
            <a:ext cx="1198562" cy="460772"/>
          </a:xfrm>
          <a:custGeom>
            <a:avLst/>
            <a:gdLst>
              <a:gd name="connsiteX0" fmla="*/ 0 w 4173509"/>
              <a:gd name="connsiteY0" fmla="*/ 775495 h 775495"/>
              <a:gd name="connsiteX1" fmla="*/ 3796683 w 4173509"/>
              <a:gd name="connsiteY1" fmla="*/ 0 h 775495"/>
              <a:gd name="connsiteX2" fmla="*/ 4173509 w 4173509"/>
              <a:gd name="connsiteY2" fmla="*/ 775495 h 775495"/>
              <a:gd name="connsiteX3" fmla="*/ 0 w 4173509"/>
              <a:gd name="connsiteY3" fmla="*/ 775495 h 775495"/>
              <a:gd name="connsiteX0" fmla="*/ 0 w 6135659"/>
              <a:gd name="connsiteY0" fmla="*/ 775495 h 775495"/>
              <a:gd name="connsiteX1" fmla="*/ 5758833 w 6135659"/>
              <a:gd name="connsiteY1" fmla="*/ 0 h 775495"/>
              <a:gd name="connsiteX2" fmla="*/ 6135659 w 6135659"/>
              <a:gd name="connsiteY2" fmla="*/ 775495 h 775495"/>
              <a:gd name="connsiteX3" fmla="*/ 0 w 6135659"/>
              <a:gd name="connsiteY3" fmla="*/ 775495 h 775495"/>
              <a:gd name="connsiteX0" fmla="*/ 0 w 5758833"/>
              <a:gd name="connsiteY0" fmla="*/ 775495 h 775495"/>
              <a:gd name="connsiteX1" fmla="*/ 5758833 w 5758833"/>
              <a:gd name="connsiteY1" fmla="*/ 0 h 775495"/>
              <a:gd name="connsiteX2" fmla="*/ 5078384 w 5758833"/>
              <a:gd name="connsiteY2" fmla="*/ 765970 h 775495"/>
              <a:gd name="connsiteX3" fmla="*/ 0 w 5758833"/>
              <a:gd name="connsiteY3" fmla="*/ 775495 h 775495"/>
              <a:gd name="connsiteX0" fmla="*/ 156192 w 5234576"/>
              <a:gd name="connsiteY0" fmla="*/ 642145 h 642145"/>
              <a:gd name="connsiteX1" fmla="*/ 0 w 5234576"/>
              <a:gd name="connsiteY1" fmla="*/ 0 h 642145"/>
              <a:gd name="connsiteX2" fmla="*/ 5234576 w 5234576"/>
              <a:gd name="connsiteY2" fmla="*/ 632620 h 642145"/>
              <a:gd name="connsiteX3" fmla="*/ 156192 w 5234576"/>
              <a:gd name="connsiteY3" fmla="*/ 642145 h 642145"/>
              <a:gd name="connsiteX0" fmla="*/ 156192 w 2510426"/>
              <a:gd name="connsiteY0" fmla="*/ 642145 h 689770"/>
              <a:gd name="connsiteX1" fmla="*/ 0 w 2510426"/>
              <a:gd name="connsiteY1" fmla="*/ 0 h 689770"/>
              <a:gd name="connsiteX2" fmla="*/ 2510426 w 2510426"/>
              <a:gd name="connsiteY2" fmla="*/ 689770 h 689770"/>
              <a:gd name="connsiteX3" fmla="*/ 156192 w 2510426"/>
              <a:gd name="connsiteY3" fmla="*/ 642145 h 689770"/>
              <a:gd name="connsiteX0" fmla="*/ 79992 w 2510426"/>
              <a:gd name="connsiteY0" fmla="*/ 718345 h 718345"/>
              <a:gd name="connsiteX1" fmla="*/ 0 w 2510426"/>
              <a:gd name="connsiteY1" fmla="*/ 0 h 718345"/>
              <a:gd name="connsiteX2" fmla="*/ 2510426 w 2510426"/>
              <a:gd name="connsiteY2" fmla="*/ 689770 h 718345"/>
              <a:gd name="connsiteX3" fmla="*/ 79992 w 2510426"/>
              <a:gd name="connsiteY3" fmla="*/ 718345 h 718345"/>
              <a:gd name="connsiteX0" fmla="*/ 79992 w 2560217"/>
              <a:gd name="connsiteY0" fmla="*/ 718345 h 734220"/>
              <a:gd name="connsiteX1" fmla="*/ 0 w 2560217"/>
              <a:gd name="connsiteY1" fmla="*/ 0 h 734220"/>
              <a:gd name="connsiteX2" fmla="*/ 2560217 w 2560217"/>
              <a:gd name="connsiteY2" fmla="*/ 734220 h 734220"/>
              <a:gd name="connsiteX3" fmla="*/ 79992 w 2560217"/>
              <a:gd name="connsiteY3" fmla="*/ 718345 h 734220"/>
              <a:gd name="connsiteX0" fmla="*/ 139741 w 2560217"/>
              <a:gd name="connsiteY0" fmla="*/ 750095 h 750095"/>
              <a:gd name="connsiteX1" fmla="*/ 0 w 2560217"/>
              <a:gd name="connsiteY1" fmla="*/ 0 h 750095"/>
              <a:gd name="connsiteX2" fmla="*/ 2560217 w 2560217"/>
              <a:gd name="connsiteY2" fmla="*/ 734220 h 750095"/>
              <a:gd name="connsiteX3" fmla="*/ 139741 w 2560217"/>
              <a:gd name="connsiteY3" fmla="*/ 750095 h 750095"/>
              <a:gd name="connsiteX0" fmla="*/ 468362 w 2888838"/>
              <a:gd name="connsiteY0" fmla="*/ 921545 h 921545"/>
              <a:gd name="connsiteX1" fmla="*/ 0 w 2888838"/>
              <a:gd name="connsiteY1" fmla="*/ 0 h 921545"/>
              <a:gd name="connsiteX2" fmla="*/ 2888838 w 2888838"/>
              <a:gd name="connsiteY2" fmla="*/ 905670 h 921545"/>
              <a:gd name="connsiteX3" fmla="*/ 468362 w 2888838"/>
              <a:gd name="connsiteY3" fmla="*/ 921545 h 92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8838" h="921545">
                <a:moveTo>
                  <a:pt x="468362" y="921545"/>
                </a:moveTo>
                <a:lnTo>
                  <a:pt x="0" y="0"/>
                </a:lnTo>
                <a:lnTo>
                  <a:pt x="2888838" y="905670"/>
                </a:lnTo>
                <a:lnTo>
                  <a:pt x="468362" y="921545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63" y="1751580"/>
            <a:ext cx="1040381" cy="11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타원 22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486174" y="159997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91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74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포토폴리오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활동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89709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활동을 클릭하면 교내 프로그램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&amp;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개인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활동목록 페이지로 이동됩니다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교내 프로그램에 참여한 내역을 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345121" y="679564"/>
            <a:ext cx="6552000" cy="3650330"/>
            <a:chOff x="2291781" y="1159624"/>
            <a:chExt cx="6552000" cy="3650330"/>
          </a:xfrm>
        </p:grpSpPr>
        <p:pic>
          <p:nvPicPr>
            <p:cNvPr id="37889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781" y="1159624"/>
              <a:ext cx="6552000" cy="90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781" y="2066156"/>
              <a:ext cx="6552000" cy="274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0828" y="929231"/>
            <a:ext cx="1018836" cy="2333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-12372" y="3115449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56446" y="315565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73411" y="97010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88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74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활동을 클릭하면 교내 프로그램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&amp;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개인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활동목록 페이지로 이동됩니다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개인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활동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자격증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&amp;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수상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에 참여한 내역을 확인 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포토폴리오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활동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0828" y="1121714"/>
            <a:ext cx="1018836" cy="2333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6790" y="3100520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75608" y="314072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73411" y="116259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70" y="835382"/>
            <a:ext cx="6749387" cy="17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0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" y="550600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상담활동을 클릭하면 지도교수 상담 내역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&amp;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일반 상담 내역 목록 페이지로 이동됩니다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지도교수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상담신청한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내용을 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학년도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교수님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유형 등 상담내역을 검색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포토폴리오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상담활동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1174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0828" y="908585"/>
            <a:ext cx="1018836" cy="2333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0" y="3351998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8818" y="339220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73411" y="94946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t="37778" r="1"/>
          <a:stretch/>
        </p:blipFill>
        <p:spPr bwMode="auto">
          <a:xfrm>
            <a:off x="2324101" y="899160"/>
            <a:ext cx="6690360" cy="199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09" y="2512062"/>
            <a:ext cx="4755525" cy="1745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3753977" y="1536056"/>
            <a:ext cx="917083" cy="1874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5400000">
            <a:off x="5886487" y="-225950"/>
            <a:ext cx="763370" cy="4712653"/>
          </a:xfrm>
          <a:custGeom>
            <a:avLst/>
            <a:gdLst>
              <a:gd name="connsiteX0" fmla="*/ 0 w 3377839"/>
              <a:gd name="connsiteY0" fmla="*/ 505046 h 505046"/>
              <a:gd name="connsiteX1" fmla="*/ 170885 w 3377839"/>
              <a:gd name="connsiteY1" fmla="*/ 0 h 505046"/>
              <a:gd name="connsiteX2" fmla="*/ 3377839 w 3377839"/>
              <a:gd name="connsiteY2" fmla="*/ 505046 h 505046"/>
              <a:gd name="connsiteX3" fmla="*/ 0 w 3377839"/>
              <a:gd name="connsiteY3" fmla="*/ 505046 h 505046"/>
              <a:gd name="connsiteX0" fmla="*/ 294779 w 3672618"/>
              <a:gd name="connsiteY0" fmla="*/ 471179 h 471179"/>
              <a:gd name="connsiteX1" fmla="*/ 0 w 3672618"/>
              <a:gd name="connsiteY1" fmla="*/ 0 h 471179"/>
              <a:gd name="connsiteX2" fmla="*/ 3672618 w 3672618"/>
              <a:gd name="connsiteY2" fmla="*/ 471179 h 471179"/>
              <a:gd name="connsiteX3" fmla="*/ 294779 w 3672618"/>
              <a:gd name="connsiteY3" fmla="*/ 471179 h 471179"/>
              <a:gd name="connsiteX0" fmla="*/ 0 w 3377839"/>
              <a:gd name="connsiteY0" fmla="*/ 271154 h 271154"/>
              <a:gd name="connsiteX1" fmla="*/ 1038724 w 3377839"/>
              <a:gd name="connsiteY1" fmla="*/ 0 h 271154"/>
              <a:gd name="connsiteX2" fmla="*/ 3377839 w 3377839"/>
              <a:gd name="connsiteY2" fmla="*/ 271154 h 271154"/>
              <a:gd name="connsiteX3" fmla="*/ 0 w 3377839"/>
              <a:gd name="connsiteY3" fmla="*/ 271154 h 271154"/>
              <a:gd name="connsiteX0" fmla="*/ 0 w 1930042"/>
              <a:gd name="connsiteY0" fmla="*/ 271154 h 271154"/>
              <a:gd name="connsiteX1" fmla="*/ 1038724 w 1930042"/>
              <a:gd name="connsiteY1" fmla="*/ 0 h 271154"/>
              <a:gd name="connsiteX2" fmla="*/ 1930042 w 1930042"/>
              <a:gd name="connsiteY2" fmla="*/ 33029 h 271154"/>
              <a:gd name="connsiteX3" fmla="*/ 0 w 1930042"/>
              <a:gd name="connsiteY3" fmla="*/ 271154 h 271154"/>
              <a:gd name="connsiteX0" fmla="*/ 0 w 2558692"/>
              <a:gd name="connsiteY0" fmla="*/ 833129 h 833129"/>
              <a:gd name="connsiteX1" fmla="*/ 1667374 w 2558692"/>
              <a:gd name="connsiteY1" fmla="*/ 0 h 833129"/>
              <a:gd name="connsiteX2" fmla="*/ 2558692 w 2558692"/>
              <a:gd name="connsiteY2" fmla="*/ 33029 h 833129"/>
              <a:gd name="connsiteX3" fmla="*/ 0 w 2558692"/>
              <a:gd name="connsiteY3" fmla="*/ 833129 h 833129"/>
              <a:gd name="connsiteX0" fmla="*/ 0 w 2558692"/>
              <a:gd name="connsiteY0" fmla="*/ 880755 h 880755"/>
              <a:gd name="connsiteX1" fmla="*/ 1648326 w 2558692"/>
              <a:gd name="connsiteY1" fmla="*/ 0 h 880755"/>
              <a:gd name="connsiteX2" fmla="*/ 2558692 w 2558692"/>
              <a:gd name="connsiteY2" fmla="*/ 80655 h 880755"/>
              <a:gd name="connsiteX3" fmla="*/ 0 w 2558692"/>
              <a:gd name="connsiteY3" fmla="*/ 880755 h 880755"/>
              <a:gd name="connsiteX0" fmla="*/ 0 w 2820633"/>
              <a:gd name="connsiteY0" fmla="*/ 880755 h 880755"/>
              <a:gd name="connsiteX1" fmla="*/ 1648326 w 2820633"/>
              <a:gd name="connsiteY1" fmla="*/ 0 h 880755"/>
              <a:gd name="connsiteX2" fmla="*/ 2820633 w 2820633"/>
              <a:gd name="connsiteY2" fmla="*/ 4455 h 880755"/>
              <a:gd name="connsiteX3" fmla="*/ 0 w 2820633"/>
              <a:gd name="connsiteY3" fmla="*/ 880755 h 880755"/>
              <a:gd name="connsiteX0" fmla="*/ 0 w 2601558"/>
              <a:gd name="connsiteY0" fmla="*/ 895043 h 895043"/>
              <a:gd name="connsiteX1" fmla="*/ 1429251 w 2601558"/>
              <a:gd name="connsiteY1" fmla="*/ 0 h 895043"/>
              <a:gd name="connsiteX2" fmla="*/ 2601558 w 2601558"/>
              <a:gd name="connsiteY2" fmla="*/ 4455 h 895043"/>
              <a:gd name="connsiteX3" fmla="*/ 0 w 2601558"/>
              <a:gd name="connsiteY3" fmla="*/ 895043 h 895043"/>
              <a:gd name="connsiteX0" fmla="*/ 0 w 2093555"/>
              <a:gd name="connsiteY0" fmla="*/ 0 h 481013"/>
              <a:gd name="connsiteX1" fmla="*/ 921248 w 2093555"/>
              <a:gd name="connsiteY1" fmla="*/ 476558 h 481013"/>
              <a:gd name="connsiteX2" fmla="*/ 2093555 w 2093555"/>
              <a:gd name="connsiteY2" fmla="*/ 481013 h 481013"/>
              <a:gd name="connsiteX3" fmla="*/ 0 w 2093555"/>
              <a:gd name="connsiteY3" fmla="*/ 0 h 481013"/>
              <a:gd name="connsiteX0" fmla="*/ 0 w 2093555"/>
              <a:gd name="connsiteY0" fmla="*/ 0 h 806758"/>
              <a:gd name="connsiteX1" fmla="*/ 248148 w 2093555"/>
              <a:gd name="connsiteY1" fmla="*/ 806758 h 806758"/>
              <a:gd name="connsiteX2" fmla="*/ 2093555 w 2093555"/>
              <a:gd name="connsiteY2" fmla="*/ 481013 h 806758"/>
              <a:gd name="connsiteX3" fmla="*/ 0 w 2093555"/>
              <a:gd name="connsiteY3" fmla="*/ 0 h 806758"/>
              <a:gd name="connsiteX0" fmla="*/ 0 w 3084158"/>
              <a:gd name="connsiteY0" fmla="*/ 0 h 806758"/>
              <a:gd name="connsiteX1" fmla="*/ 248148 w 3084158"/>
              <a:gd name="connsiteY1" fmla="*/ 806758 h 806758"/>
              <a:gd name="connsiteX2" fmla="*/ 3084158 w 3084158"/>
              <a:gd name="connsiteY2" fmla="*/ 773113 h 806758"/>
              <a:gd name="connsiteX3" fmla="*/ 0 w 3084158"/>
              <a:gd name="connsiteY3" fmla="*/ 0 h 806758"/>
              <a:gd name="connsiteX0" fmla="*/ 559572 w 2836010"/>
              <a:gd name="connsiteY0" fmla="*/ 0 h 5218738"/>
              <a:gd name="connsiteX1" fmla="*/ 0 w 2836010"/>
              <a:gd name="connsiteY1" fmla="*/ 5218738 h 5218738"/>
              <a:gd name="connsiteX2" fmla="*/ 2836010 w 2836010"/>
              <a:gd name="connsiteY2" fmla="*/ 5185093 h 5218738"/>
              <a:gd name="connsiteX3" fmla="*/ 559572 w 2836010"/>
              <a:gd name="connsiteY3" fmla="*/ 0 h 5218738"/>
              <a:gd name="connsiteX0" fmla="*/ 559572 w 580490"/>
              <a:gd name="connsiteY0" fmla="*/ 0 h 5218738"/>
              <a:gd name="connsiteX1" fmla="*/ 0 w 580490"/>
              <a:gd name="connsiteY1" fmla="*/ 5218738 h 5218738"/>
              <a:gd name="connsiteX2" fmla="*/ 580490 w 580490"/>
              <a:gd name="connsiteY2" fmla="*/ 4712653 h 5218738"/>
              <a:gd name="connsiteX3" fmla="*/ 559572 w 580490"/>
              <a:gd name="connsiteY3" fmla="*/ 0 h 5218738"/>
              <a:gd name="connsiteX0" fmla="*/ 742452 w 763370"/>
              <a:gd name="connsiteY0" fmla="*/ 0 h 4712653"/>
              <a:gd name="connsiteX1" fmla="*/ 0 w 763370"/>
              <a:gd name="connsiteY1" fmla="*/ 4372918 h 4712653"/>
              <a:gd name="connsiteX2" fmla="*/ 763370 w 763370"/>
              <a:gd name="connsiteY2" fmla="*/ 4712653 h 4712653"/>
              <a:gd name="connsiteX3" fmla="*/ 742452 w 763370"/>
              <a:gd name="connsiteY3" fmla="*/ 0 h 471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70" h="4712653">
                <a:moveTo>
                  <a:pt x="742452" y="0"/>
                </a:moveTo>
                <a:lnTo>
                  <a:pt x="0" y="4372918"/>
                </a:lnTo>
                <a:lnTo>
                  <a:pt x="763370" y="4712653"/>
                </a:lnTo>
                <a:cubicBezTo>
                  <a:pt x="756397" y="3141769"/>
                  <a:pt x="749425" y="1570884"/>
                  <a:pt x="742452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240531" y="74755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88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74"/>
            <a:ext cx="1153152" cy="446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2220560" y="667265"/>
            <a:ext cx="6908327" cy="2594919"/>
            <a:chOff x="2220560" y="667265"/>
            <a:chExt cx="6908327" cy="2594919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4" t="2550" b="4442"/>
            <a:stretch/>
          </p:blipFill>
          <p:spPr bwMode="auto">
            <a:xfrm>
              <a:off x="2220560" y="667265"/>
              <a:ext cx="6908327" cy="259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27576" r="4362"/>
            <a:stretch/>
          </p:blipFill>
          <p:spPr bwMode="auto">
            <a:xfrm>
              <a:off x="2763140" y="930552"/>
              <a:ext cx="5754886" cy="59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비교과프로그램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리스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트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를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분류별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전체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학습역량강화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진로심리상담강화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취창업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지원강화 등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 선택이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역량별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 선택이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참여 하고자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하는 프로그램 클릭하여 상세정보 페이지로 이동합니다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전체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전체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5910" cy="44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4743450" y="2940051"/>
            <a:ext cx="4155303" cy="1719042"/>
            <a:chOff x="3987604" y="3465474"/>
            <a:chExt cx="3906240" cy="1522485"/>
          </a:xfrm>
        </p:grpSpPr>
        <p:sp>
          <p:nvSpPr>
            <p:cNvPr id="18" name="오른쪽 화살표 17"/>
            <p:cNvSpPr/>
            <p:nvPr/>
          </p:nvSpPr>
          <p:spPr>
            <a:xfrm>
              <a:off x="5903531" y="4492021"/>
              <a:ext cx="119444" cy="111918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604" y="3465474"/>
              <a:ext cx="1777384" cy="15224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6" y="4170759"/>
              <a:ext cx="1769268" cy="7544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02674"/>
            <a:ext cx="1018836" cy="1503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7078" y="1037563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929234" y="107777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6028" y="961759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4062580" y="902674"/>
            <a:ext cx="3081169" cy="625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2273300" y="1890296"/>
            <a:ext cx="1600200" cy="1371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BE234622-6605-4407-A87A-03671A0B39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1535" y="2481942"/>
            <a:ext cx="484462" cy="484462"/>
          </a:xfrm>
          <a:prstGeom prst="rect">
            <a:avLst/>
          </a:prstGeom>
        </p:spPr>
      </p:pic>
      <p:cxnSp>
        <p:nvCxnSpPr>
          <p:cNvPr id="30" name="꺾인 연결선 29"/>
          <p:cNvCxnSpPr>
            <a:stCxn id="28" idx="2"/>
            <a:endCxn id="19" idx="1"/>
          </p:cNvCxnSpPr>
          <p:nvPr/>
        </p:nvCxnSpPr>
        <p:spPr>
          <a:xfrm rot="16200000" flipH="1">
            <a:off x="3639731" y="2695853"/>
            <a:ext cx="537388" cy="1670050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173323" y="77894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3174395" y="337927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4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3"/>
          <a:stretch/>
        </p:blipFill>
        <p:spPr>
          <a:xfrm>
            <a:off x="17750" y="4194645"/>
            <a:ext cx="1135113" cy="7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" y="550600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상담활동을 클릭하면 지도교수 상담 내역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&amp;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일반 상담 내역 목록 페이지로 이동됩니다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일반 상담을 신청한 내역을 확인 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상담에 따라 상담완료 후 설문조사에 참여 할 수 있습니다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포토폴리오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상담활동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3531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0828" y="1121714"/>
            <a:ext cx="1018836" cy="2333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73411" y="116259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346827" y="734306"/>
            <a:ext cx="6496954" cy="3889810"/>
            <a:chOff x="2375442" y="734306"/>
            <a:chExt cx="6496954" cy="3889810"/>
          </a:xfrm>
        </p:grpSpPr>
        <p:pic>
          <p:nvPicPr>
            <p:cNvPr id="34817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396" y="1238393"/>
              <a:ext cx="6480000" cy="338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442" y="734306"/>
              <a:ext cx="6480000" cy="57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7198519" y="4124406"/>
            <a:ext cx="650081" cy="2809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031379" y="401367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0" y="3351998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68818" y="339220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35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40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봉사활동 메뉴를 클릭합니다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봉사활동 및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헌혈증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등록 상태현황 리스트를 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봉사활동 및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헌혈증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등록 내역을 확인하고 출력할 수 있는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포토폴리오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봉사활동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509184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19" y="757880"/>
            <a:ext cx="6674249" cy="204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99" y="2388283"/>
            <a:ext cx="2767481" cy="232616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65000"/>
                <a:lumOff val="35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5400000">
            <a:off x="2383250" y="3072067"/>
            <a:ext cx="2401032" cy="1033464"/>
          </a:xfrm>
          <a:custGeom>
            <a:avLst/>
            <a:gdLst>
              <a:gd name="connsiteX0" fmla="*/ 0 w 3377839"/>
              <a:gd name="connsiteY0" fmla="*/ 505046 h 505046"/>
              <a:gd name="connsiteX1" fmla="*/ 170885 w 3377839"/>
              <a:gd name="connsiteY1" fmla="*/ 0 h 505046"/>
              <a:gd name="connsiteX2" fmla="*/ 3377839 w 3377839"/>
              <a:gd name="connsiteY2" fmla="*/ 505046 h 505046"/>
              <a:gd name="connsiteX3" fmla="*/ 0 w 3377839"/>
              <a:gd name="connsiteY3" fmla="*/ 505046 h 505046"/>
              <a:gd name="connsiteX0" fmla="*/ 294779 w 3672618"/>
              <a:gd name="connsiteY0" fmla="*/ 471179 h 471179"/>
              <a:gd name="connsiteX1" fmla="*/ 0 w 3672618"/>
              <a:gd name="connsiteY1" fmla="*/ 0 h 471179"/>
              <a:gd name="connsiteX2" fmla="*/ 3672618 w 3672618"/>
              <a:gd name="connsiteY2" fmla="*/ 471179 h 471179"/>
              <a:gd name="connsiteX3" fmla="*/ 294779 w 3672618"/>
              <a:gd name="connsiteY3" fmla="*/ 471179 h 471179"/>
              <a:gd name="connsiteX0" fmla="*/ 0 w 3377839"/>
              <a:gd name="connsiteY0" fmla="*/ 271154 h 271154"/>
              <a:gd name="connsiteX1" fmla="*/ 1038724 w 3377839"/>
              <a:gd name="connsiteY1" fmla="*/ 0 h 271154"/>
              <a:gd name="connsiteX2" fmla="*/ 3377839 w 3377839"/>
              <a:gd name="connsiteY2" fmla="*/ 271154 h 271154"/>
              <a:gd name="connsiteX3" fmla="*/ 0 w 3377839"/>
              <a:gd name="connsiteY3" fmla="*/ 271154 h 271154"/>
              <a:gd name="connsiteX0" fmla="*/ 0 w 1930042"/>
              <a:gd name="connsiteY0" fmla="*/ 271154 h 271154"/>
              <a:gd name="connsiteX1" fmla="*/ 1038724 w 1930042"/>
              <a:gd name="connsiteY1" fmla="*/ 0 h 271154"/>
              <a:gd name="connsiteX2" fmla="*/ 1930042 w 1930042"/>
              <a:gd name="connsiteY2" fmla="*/ 33029 h 271154"/>
              <a:gd name="connsiteX3" fmla="*/ 0 w 1930042"/>
              <a:gd name="connsiteY3" fmla="*/ 271154 h 271154"/>
              <a:gd name="connsiteX0" fmla="*/ 0 w 2558692"/>
              <a:gd name="connsiteY0" fmla="*/ 833129 h 833129"/>
              <a:gd name="connsiteX1" fmla="*/ 1667374 w 2558692"/>
              <a:gd name="connsiteY1" fmla="*/ 0 h 833129"/>
              <a:gd name="connsiteX2" fmla="*/ 2558692 w 2558692"/>
              <a:gd name="connsiteY2" fmla="*/ 33029 h 833129"/>
              <a:gd name="connsiteX3" fmla="*/ 0 w 2558692"/>
              <a:gd name="connsiteY3" fmla="*/ 833129 h 833129"/>
              <a:gd name="connsiteX0" fmla="*/ 0 w 2558692"/>
              <a:gd name="connsiteY0" fmla="*/ 923617 h 923617"/>
              <a:gd name="connsiteX1" fmla="*/ 848227 w 2558692"/>
              <a:gd name="connsiteY1" fmla="*/ 0 h 923617"/>
              <a:gd name="connsiteX2" fmla="*/ 2558692 w 2558692"/>
              <a:gd name="connsiteY2" fmla="*/ 123517 h 923617"/>
              <a:gd name="connsiteX3" fmla="*/ 0 w 2558692"/>
              <a:gd name="connsiteY3" fmla="*/ 923617 h 923617"/>
              <a:gd name="connsiteX0" fmla="*/ 0 w 3001607"/>
              <a:gd name="connsiteY0" fmla="*/ 995364 h 995364"/>
              <a:gd name="connsiteX1" fmla="*/ 848227 w 3001607"/>
              <a:gd name="connsiteY1" fmla="*/ 71747 h 995364"/>
              <a:gd name="connsiteX2" fmla="*/ 3001607 w 3001607"/>
              <a:gd name="connsiteY2" fmla="*/ 0 h 995364"/>
              <a:gd name="connsiteX3" fmla="*/ 0 w 3001607"/>
              <a:gd name="connsiteY3" fmla="*/ 995364 h 995364"/>
              <a:gd name="connsiteX0" fmla="*/ 0 w 3249259"/>
              <a:gd name="connsiteY0" fmla="*/ 928689 h 928689"/>
              <a:gd name="connsiteX1" fmla="*/ 848227 w 3249259"/>
              <a:gd name="connsiteY1" fmla="*/ 5072 h 928689"/>
              <a:gd name="connsiteX2" fmla="*/ 3249259 w 3249259"/>
              <a:gd name="connsiteY2" fmla="*/ 0 h 928689"/>
              <a:gd name="connsiteX3" fmla="*/ 0 w 3249259"/>
              <a:gd name="connsiteY3" fmla="*/ 928689 h 928689"/>
              <a:gd name="connsiteX0" fmla="*/ 75698 w 2401032"/>
              <a:gd name="connsiteY0" fmla="*/ 1033464 h 1033464"/>
              <a:gd name="connsiteX1" fmla="*/ 0 w 2401032"/>
              <a:gd name="connsiteY1" fmla="*/ 5072 h 1033464"/>
              <a:gd name="connsiteX2" fmla="*/ 2401032 w 2401032"/>
              <a:gd name="connsiteY2" fmla="*/ 0 h 1033464"/>
              <a:gd name="connsiteX3" fmla="*/ 75698 w 2401032"/>
              <a:gd name="connsiteY3" fmla="*/ 1033464 h 103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032" h="1033464">
                <a:moveTo>
                  <a:pt x="75698" y="1033464"/>
                </a:moveTo>
                <a:lnTo>
                  <a:pt x="0" y="5072"/>
                </a:lnTo>
                <a:lnTo>
                  <a:pt x="2401032" y="0"/>
                </a:lnTo>
                <a:lnTo>
                  <a:pt x="75698" y="1033464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3079765" y="225702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0828" y="941405"/>
            <a:ext cx="1018836" cy="2333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6790" y="3509698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75608" y="354990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73411" y="98228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88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031"/>
            <a:ext cx="1152000" cy="455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31031"/>
            <a:ext cx="1036800" cy="44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기자재 대여가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가능한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기자재를 선택하여 신청이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기자재대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여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13" y="718575"/>
            <a:ext cx="6783576" cy="264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46074" y="944049"/>
            <a:ext cx="1018836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0" y="3061890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24768" y="99369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766829" y="1618389"/>
            <a:ext cx="3805671" cy="4416652"/>
            <a:chOff x="4766829" y="1618388"/>
            <a:chExt cx="4076953" cy="4616721"/>
          </a:xfr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29" y="1618388"/>
              <a:ext cx="4076951" cy="116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29" y="2784486"/>
              <a:ext cx="4076953" cy="172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29" y="4524969"/>
              <a:ext cx="4076952" cy="1710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2324160" y="1506929"/>
            <a:ext cx="1623000" cy="17869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cxnSp>
        <p:nvCxnSpPr>
          <p:cNvPr id="30" name="꺾인 연결선 29"/>
          <p:cNvCxnSpPr>
            <a:stCxn id="29" idx="2"/>
          </p:cNvCxnSpPr>
          <p:nvPr/>
        </p:nvCxnSpPr>
        <p:spPr>
          <a:xfrm rot="16200000" flipH="1">
            <a:off x="3346493" y="3083083"/>
            <a:ext cx="1209503" cy="1631169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884888" y="336593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74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031"/>
            <a:ext cx="1152000" cy="455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31031"/>
            <a:ext cx="1036800" cy="44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나의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기자재대여 신청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내역을 확인 가능한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대여 승인여부의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확인이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사용신청서 출력 또는 신청서 수정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취소가 가능합니다 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기자재대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여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/>
          <a:stretch/>
        </p:blipFill>
        <p:spPr bwMode="auto">
          <a:xfrm>
            <a:off x="2374474" y="662867"/>
            <a:ext cx="6230119" cy="362726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0982" y="1194951"/>
            <a:ext cx="1018836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5926" y="3043475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39676" y="124459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759732" y="93308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867067" y="92260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6588592" y="1140170"/>
            <a:ext cx="536107" cy="3149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7197357" y="1135408"/>
            <a:ext cx="1360856" cy="3142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5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31031"/>
            <a:ext cx="1036800" cy="44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74"/>
            <a:ext cx="1152000" cy="45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공간예약이 가능한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원하는 일정의 신청하기 버튼을 클릭하여 공간을 선택합니다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공간예약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공간리스트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81" y="600197"/>
            <a:ext cx="6749767" cy="404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47" y="2321309"/>
            <a:ext cx="1582109" cy="89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46074" y="944049"/>
            <a:ext cx="1018836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0" y="3298396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24768" y="99369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699927" y="224550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27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공간정보입니다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신청정보를 입력합니다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신청시간을 선택하여 신청하기를 클릭하면 신청이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완료됩니다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공간예약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신청하기</a:t>
            </a:r>
            <a:endParaRPr lang="en-US" altLang="ko-KR" sz="2000" b="1" dirty="0" smtClean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677256" y="828977"/>
            <a:ext cx="5285289" cy="3712051"/>
            <a:chOff x="1633727" y="742267"/>
            <a:chExt cx="5285289" cy="3712051"/>
          </a:xfr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727" y="742267"/>
              <a:ext cx="5285289" cy="98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727" y="1708290"/>
              <a:ext cx="5285289" cy="274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689999" y="1145304"/>
            <a:ext cx="5255633" cy="5889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677257" y="1942561"/>
            <a:ext cx="5285288" cy="13051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420287" y="136395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420287" y="2519324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660345" y="3332554"/>
            <a:ext cx="5285288" cy="1208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405547" y="375954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86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74"/>
            <a:ext cx="1152000" cy="45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31031"/>
            <a:ext cx="1036800" cy="44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나의 공간신청 내역을 확인 가능한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공간신청 승인여부의 확인이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사용신청서 출력 또는 신청서 수정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취소가 가능합니다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공간예약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73" y="762787"/>
            <a:ext cx="5505647" cy="283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9964" y="1183840"/>
            <a:ext cx="1018836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0" y="3298396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8658" y="123348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28" y="3878430"/>
            <a:ext cx="2510810" cy="214513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6778493" y="95154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663687" y="95154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6624762" y="1147763"/>
            <a:ext cx="509418" cy="2447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7197357" y="1147763"/>
            <a:ext cx="1041768" cy="2447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cxnSp>
        <p:nvCxnSpPr>
          <p:cNvPr id="26" name="꺾인 연결선 25"/>
          <p:cNvCxnSpPr>
            <a:stCxn id="22530" idx="3"/>
            <a:endCxn id="22531" idx="3"/>
          </p:cNvCxnSpPr>
          <p:nvPr/>
        </p:nvCxnSpPr>
        <p:spPr>
          <a:xfrm flipH="1">
            <a:off x="8201038" y="2178808"/>
            <a:ext cx="74282" cy="2772187"/>
          </a:xfrm>
          <a:prstGeom prst="bentConnector3">
            <a:avLst>
              <a:gd name="adj1" fmla="val -307746"/>
            </a:avLst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7" y="508817"/>
            <a:ext cx="1152000" cy="44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신한대학교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시스템에서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운영하는 각종 게시판입니다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일반적인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게시판의 이용방법과 동일합니다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공지사항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8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31" y="508817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31" y="508817"/>
            <a:ext cx="6952468" cy="287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02674"/>
            <a:ext cx="1018836" cy="728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-5927" y="3506176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 b="1"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96521" y="3546385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30965" y="952321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60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01174"/>
            <a:ext cx="1036800" cy="44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65"/>
            <a:ext cx="1152000" cy="45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</a:t>
            </a:r>
            <a:endParaRPr lang="en-US" altLang="ko-KR" sz="1200" b="1" dirty="0" smtClean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마이페이지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참여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대기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참여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프로그램을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보여주는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대기중인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프로그램을 확인할 수 있는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38" y="683442"/>
            <a:ext cx="6771645" cy="17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2330450" y="1104899"/>
            <a:ext cx="2216150" cy="3449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02674"/>
            <a:ext cx="1018836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6790" y="3873574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17747" y="95566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488429" y="99918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27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프로그램 운영 기간 내 설문조사를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진행합니다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 이수를 완료하기 위해 반드시 설문조사에 참여해야 하며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설문조사 시행 프로그램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참여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후 운영자의 이수처리 결과에 따라 교육확인증을 발급받을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마이페이지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참여프로그램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진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행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F4446B7-0010-4974-8C54-D6DCC3A85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94" y="922658"/>
            <a:ext cx="4236505" cy="1435511"/>
          </a:xfrm>
          <a:prstGeom prst="rect">
            <a:avLst/>
          </a:prstGeom>
        </p:spPr>
      </p:pic>
      <p:sp>
        <p:nvSpPr>
          <p:cNvPr id="20" name="삼각형 29">
            <a:extLst>
              <a:ext uri="{FF2B5EF4-FFF2-40B4-BE49-F238E27FC236}">
                <a16:creationId xmlns:a16="http://schemas.microsoft.com/office/drawing/2014/main" id="{E4B3AB66-4C67-4DEC-B9DB-B6AD965F505D}"/>
              </a:ext>
            </a:extLst>
          </p:cNvPr>
          <p:cNvSpPr/>
          <p:nvPr/>
        </p:nvSpPr>
        <p:spPr>
          <a:xfrm rot="16200000">
            <a:off x="2775596" y="2503484"/>
            <a:ext cx="3889248" cy="648777"/>
          </a:xfrm>
          <a:prstGeom prst="triangle">
            <a:avLst>
              <a:gd name="adj" fmla="val 67900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71FB81E-A9EB-4885-BEDF-76C9C870C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608" y="883249"/>
            <a:ext cx="3889248" cy="3918564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15124A9-8A4C-4D51-9B88-E96BD294D589}"/>
              </a:ext>
            </a:extLst>
          </p:cNvPr>
          <p:cNvSpPr/>
          <p:nvPr/>
        </p:nvSpPr>
        <p:spPr>
          <a:xfrm>
            <a:off x="5044608" y="886516"/>
            <a:ext cx="3889248" cy="307112"/>
          </a:xfrm>
          <a:prstGeom prst="rect">
            <a:avLst/>
          </a:prstGeom>
          <a:solidFill>
            <a:srgbClr val="01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/>
              <a:t>설문조사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3892491" y="2030277"/>
            <a:ext cx="706726" cy="206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1783676" y="987103"/>
            <a:ext cx="1359573" cy="336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3725351" y="187867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02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878" y="4581664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451138" y="5183689"/>
            <a:ext cx="8487741" cy="1441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프로그램 신청은 개인 신청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팀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주제 신청 세 가지 모드가 지원됩니다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-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개인 신청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[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신청하기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버튼 클릭 시 프로그램 ‘신청대상’ 에 따라 신청가능여부를 확인합니다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-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팀 신청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[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팀장 신청하기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를 통해 팀장이 팀을 개설 후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팀원들에게 비밀번호를 공유하여 팀원을 접수 받습니다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         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또는 팀원을 공개 모집 후 팀장 혹은 프로그램 운영자가 개별 승인할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-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주제 신청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주제 선택 뒤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[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신청하기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]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버튼 클릭 시 프로그램 ‘신청대상’ 에 따라 신청합니다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전체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프로그램 신청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(1)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5AE1A38-E06E-451B-AADB-A5A33AD1A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566" y="3292603"/>
            <a:ext cx="2262584" cy="1546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291B3DC-FAE8-4349-A62F-0495ABE81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39" y="3292603"/>
            <a:ext cx="2262583" cy="1547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AA9E67B-CFBA-42F5-A07F-443C1F0A4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902" y="3292603"/>
            <a:ext cx="2262584" cy="155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삼각형 56">
            <a:extLst>
              <a:ext uri="{FF2B5EF4-FFF2-40B4-BE49-F238E27FC236}">
                <a16:creationId xmlns:a16="http://schemas.microsoft.com/office/drawing/2014/main" id="{DA1A3C7B-CFC8-4229-AF0D-DEF56843D056}"/>
              </a:ext>
            </a:extLst>
          </p:cNvPr>
          <p:cNvSpPr/>
          <p:nvPr/>
        </p:nvSpPr>
        <p:spPr>
          <a:xfrm>
            <a:off x="141240" y="2895799"/>
            <a:ext cx="6804394" cy="379552"/>
          </a:xfrm>
          <a:prstGeom prst="triangle">
            <a:avLst>
              <a:gd name="adj" fmla="val 55776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CC4EC7E-9369-4434-9780-F4BDBCE6645B}"/>
              </a:ext>
            </a:extLst>
          </p:cNvPr>
          <p:cNvSpPr/>
          <p:nvPr/>
        </p:nvSpPr>
        <p:spPr>
          <a:xfrm>
            <a:off x="3981257" y="2408154"/>
            <a:ext cx="841897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C00000"/>
                </a:solidFill>
                <a:latin typeface="+mn-ea"/>
                <a:cs typeface="NanumBarunGothic" charset="-127"/>
              </a:rPr>
              <a:t>개인 신청 시</a:t>
            </a:r>
            <a:endParaRPr lang="ko-KR" altLang="en-US" sz="900" dirty="0">
              <a:solidFill>
                <a:srgbClr val="C00000"/>
              </a:solidFill>
              <a:latin typeface="+mn-ea"/>
              <a:cs typeface="NanumBarunGothic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22EBCC9-133E-4213-9060-1A5FA9874243}"/>
              </a:ext>
            </a:extLst>
          </p:cNvPr>
          <p:cNvSpPr/>
          <p:nvPr/>
        </p:nvSpPr>
        <p:spPr>
          <a:xfrm>
            <a:off x="5424932" y="3192092"/>
            <a:ext cx="1072730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 err="1">
                <a:solidFill>
                  <a:srgbClr val="0071BE"/>
                </a:solidFill>
                <a:latin typeface="+mn-ea"/>
                <a:cs typeface="NanumBarunGothic" charset="-127"/>
              </a:rPr>
              <a:t>주제단위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 신청 시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34F934F-A971-4F84-AE18-ACE90E16ABD0}"/>
              </a:ext>
            </a:extLst>
          </p:cNvPr>
          <p:cNvSpPr/>
          <p:nvPr/>
        </p:nvSpPr>
        <p:spPr>
          <a:xfrm>
            <a:off x="1940511" y="3192092"/>
            <a:ext cx="997389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팀 단위 신청 시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5111E653-712B-46FC-A710-8EC3BB1DD496}"/>
              </a:ext>
            </a:extLst>
          </p:cNvPr>
          <p:cNvSpPr/>
          <p:nvPr/>
        </p:nvSpPr>
        <p:spPr>
          <a:xfrm>
            <a:off x="8277150" y="1882887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000"/>
              <a:t>로그인</a:t>
            </a:r>
            <a:endParaRPr kumimoji="1" lang="ko-KR" altLang="en-US" sz="1000" dirty="0"/>
          </a:p>
        </p:txBody>
      </p:sp>
      <p:sp>
        <p:nvSpPr>
          <p:cNvPr id="23" name="모서리가 둥근 직사각형 63">
            <a:extLst>
              <a:ext uri="{FF2B5EF4-FFF2-40B4-BE49-F238E27FC236}">
                <a16:creationId xmlns:a16="http://schemas.microsoft.com/office/drawing/2014/main" id="{944EF841-C73A-4B63-BB68-3937D5F97349}"/>
              </a:ext>
            </a:extLst>
          </p:cNvPr>
          <p:cNvSpPr/>
          <p:nvPr/>
        </p:nvSpPr>
        <p:spPr>
          <a:xfrm>
            <a:off x="8277150" y="2658503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신청대상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선별</a:t>
            </a:r>
          </a:p>
        </p:txBody>
      </p:sp>
      <p:sp>
        <p:nvSpPr>
          <p:cNvPr id="24" name="모서리가 둥근 직사각형 64">
            <a:extLst>
              <a:ext uri="{FF2B5EF4-FFF2-40B4-BE49-F238E27FC236}">
                <a16:creationId xmlns:a16="http://schemas.microsoft.com/office/drawing/2014/main" id="{2CE9FFAF-B802-4E58-8BA6-77E196A41161}"/>
              </a:ext>
            </a:extLst>
          </p:cNvPr>
          <p:cNvSpPr/>
          <p:nvPr/>
        </p:nvSpPr>
        <p:spPr>
          <a:xfrm>
            <a:off x="8277148" y="4208048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개인</a:t>
            </a:r>
            <a:r>
              <a:rPr kumimoji="1" lang="en-US" altLang="ko-KR" sz="700" dirty="0"/>
              <a:t>/</a:t>
            </a:r>
            <a:r>
              <a:rPr kumimoji="1" lang="ko-KR" altLang="en-US" sz="700" dirty="0"/>
              <a:t>팀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신청</a:t>
            </a:r>
          </a:p>
        </p:txBody>
      </p:sp>
      <p:sp>
        <p:nvSpPr>
          <p:cNvPr id="25" name="모서리가 둥근 직사각형 65">
            <a:extLst>
              <a:ext uri="{FF2B5EF4-FFF2-40B4-BE49-F238E27FC236}">
                <a16:creationId xmlns:a16="http://schemas.microsoft.com/office/drawing/2014/main" id="{AFFFEB58-DA04-4349-9EF3-B0A27BAD8DD1}"/>
              </a:ext>
            </a:extLst>
          </p:cNvPr>
          <p:cNvSpPr/>
          <p:nvPr/>
        </p:nvSpPr>
        <p:spPr>
          <a:xfrm>
            <a:off x="8277150" y="1108177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신청접수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기간확인</a:t>
            </a:r>
          </a:p>
        </p:txBody>
      </p:sp>
      <p:sp>
        <p:nvSpPr>
          <p:cNvPr id="26" name="모서리가 둥근 직사각형 66">
            <a:extLst>
              <a:ext uri="{FF2B5EF4-FFF2-40B4-BE49-F238E27FC236}">
                <a16:creationId xmlns:a16="http://schemas.microsoft.com/office/drawing/2014/main" id="{8D8D2258-824C-44E5-AC1B-937059F1A654}"/>
              </a:ext>
            </a:extLst>
          </p:cNvPr>
          <p:cNvSpPr/>
          <p:nvPr/>
        </p:nvSpPr>
        <p:spPr>
          <a:xfrm>
            <a:off x="8277149" y="3439567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모집인원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제한확인</a:t>
            </a:r>
          </a:p>
        </p:txBody>
      </p:sp>
      <p:sp>
        <p:nvSpPr>
          <p:cNvPr id="27" name="모서리가 둥근 직사각형 67">
            <a:extLst>
              <a:ext uri="{FF2B5EF4-FFF2-40B4-BE49-F238E27FC236}">
                <a16:creationId xmlns:a16="http://schemas.microsoft.com/office/drawing/2014/main" id="{3A5FA24C-AD4B-4904-849E-95FFA2AD3663}"/>
              </a:ext>
            </a:extLst>
          </p:cNvPr>
          <p:cNvSpPr/>
          <p:nvPr/>
        </p:nvSpPr>
        <p:spPr>
          <a:xfrm>
            <a:off x="7316541" y="4208048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신청서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작성</a:t>
            </a:r>
          </a:p>
        </p:txBody>
      </p:sp>
      <p:sp>
        <p:nvSpPr>
          <p:cNvPr id="28" name="모서리가 둥근 직사각형 70">
            <a:extLst>
              <a:ext uri="{FF2B5EF4-FFF2-40B4-BE49-F238E27FC236}">
                <a16:creationId xmlns:a16="http://schemas.microsoft.com/office/drawing/2014/main" id="{CB7E0DB9-88CF-46CB-A6B6-F6E8B7C6B585}"/>
              </a:ext>
            </a:extLst>
          </p:cNvPr>
          <p:cNvSpPr/>
          <p:nvPr/>
        </p:nvSpPr>
        <p:spPr>
          <a:xfrm>
            <a:off x="7321195" y="3422924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800"/>
              <a:t>신청승인</a:t>
            </a:r>
            <a:endParaRPr kumimoji="1" lang="ko-KR" altLang="en-US" sz="800" dirty="0"/>
          </a:p>
        </p:txBody>
      </p:sp>
      <p:sp>
        <p:nvSpPr>
          <p:cNvPr id="29" name="모서리가 둥근 직사각형 71">
            <a:extLst>
              <a:ext uri="{FF2B5EF4-FFF2-40B4-BE49-F238E27FC236}">
                <a16:creationId xmlns:a16="http://schemas.microsoft.com/office/drawing/2014/main" id="{CBBBD590-0311-495B-8BD1-3B1A760A8946}"/>
              </a:ext>
            </a:extLst>
          </p:cNvPr>
          <p:cNvSpPr/>
          <p:nvPr/>
        </p:nvSpPr>
        <p:spPr>
          <a:xfrm>
            <a:off x="7318868" y="2651329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프로그램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참여</a:t>
            </a:r>
          </a:p>
        </p:txBody>
      </p:sp>
      <p:sp>
        <p:nvSpPr>
          <p:cNvPr id="30" name="모서리가 둥근 직사각형 72">
            <a:extLst>
              <a:ext uri="{FF2B5EF4-FFF2-40B4-BE49-F238E27FC236}">
                <a16:creationId xmlns:a16="http://schemas.microsoft.com/office/drawing/2014/main" id="{F8B4CE8F-3E75-4378-88D8-494B278F58A1}"/>
              </a:ext>
            </a:extLst>
          </p:cNvPr>
          <p:cNvSpPr/>
          <p:nvPr/>
        </p:nvSpPr>
        <p:spPr>
          <a:xfrm>
            <a:off x="7316541" y="1879734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만족도 조사</a:t>
            </a:r>
            <a:endParaRPr kumimoji="1" lang="en-US" altLang="ko-KR" sz="700" dirty="0"/>
          </a:p>
          <a:p>
            <a:pPr algn="ctr"/>
            <a:r>
              <a:rPr kumimoji="1" lang="ko-KR" altLang="en-US" sz="700" dirty="0"/>
              <a:t>참여</a:t>
            </a:r>
          </a:p>
        </p:txBody>
      </p:sp>
      <p:sp>
        <p:nvSpPr>
          <p:cNvPr id="31" name="모서리가 둥근 직사각형 73">
            <a:extLst>
              <a:ext uri="{FF2B5EF4-FFF2-40B4-BE49-F238E27FC236}">
                <a16:creationId xmlns:a16="http://schemas.microsoft.com/office/drawing/2014/main" id="{40EA7F98-E25C-4F6B-8FD8-B8437C3F6A5C}"/>
              </a:ext>
            </a:extLst>
          </p:cNvPr>
          <p:cNvSpPr/>
          <p:nvPr/>
        </p:nvSpPr>
        <p:spPr>
          <a:xfrm>
            <a:off x="7316540" y="1113754"/>
            <a:ext cx="703547" cy="538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700" dirty="0"/>
              <a:t>이수증 발급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CB0FAE0-2AA1-4458-9204-F63C43229975}"/>
              </a:ext>
            </a:extLst>
          </p:cNvPr>
          <p:cNvSpPr/>
          <p:nvPr/>
        </p:nvSpPr>
        <p:spPr>
          <a:xfrm>
            <a:off x="7290321" y="701308"/>
            <a:ext cx="1706725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ko-KR" altLang="ko-KR" sz="11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○ </a:t>
            </a:r>
            <a:r>
              <a:rPr lang="en-US" altLang="ko-KR" sz="11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 </a:t>
            </a:r>
            <a:r>
              <a:rPr lang="ko-KR" altLang="en-US" sz="11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프로그램 진행 절차</a:t>
            </a:r>
            <a:endParaRPr lang="ko-KR" altLang="ko-KR" sz="1100" dirty="0">
              <a:solidFill>
                <a:schemeClr val="accent5"/>
              </a:solidFill>
              <a:latin typeface="+mn-ea"/>
              <a:cs typeface="NanumBarunGothic" charset="-127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B0F5CFB-0ADF-4DE1-BF15-65623650B9EB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8628924" y="1646627"/>
            <a:ext cx="0" cy="236260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DC60C020-A59D-43D7-8DE9-F91A7E6EB20F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8628924" y="2421337"/>
            <a:ext cx="0" cy="237166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65C0F2B9-31A3-40E3-BC92-9A28268EB073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8628923" y="3196953"/>
            <a:ext cx="1" cy="242614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A4B2E89E-5F0D-4BFB-BF93-C476CD897CBF}"/>
              </a:ext>
            </a:extLst>
          </p:cNvPr>
          <p:cNvCxnSpPr>
            <a:cxnSpLocks/>
            <a:stCxn id="26" idx="2"/>
            <a:endCxn id="24" idx="0"/>
          </p:cNvCxnSpPr>
          <p:nvPr/>
        </p:nvCxnSpPr>
        <p:spPr>
          <a:xfrm flipH="1">
            <a:off x="8628922" y="3978017"/>
            <a:ext cx="1" cy="230031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F42AB4F4-98E2-4809-A6A5-98454FB89314}"/>
              </a:ext>
            </a:extLst>
          </p:cNvPr>
          <p:cNvCxnSpPr>
            <a:cxnSpLocks/>
            <a:stCxn id="24" idx="1"/>
            <a:endCxn id="27" idx="3"/>
          </p:cNvCxnSpPr>
          <p:nvPr/>
        </p:nvCxnSpPr>
        <p:spPr>
          <a:xfrm flipH="1">
            <a:off x="8020088" y="4477273"/>
            <a:ext cx="257060" cy="0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EF90BD1C-D088-4B6F-9B6C-D13D484C46BD}"/>
              </a:ext>
            </a:extLst>
          </p:cNvPr>
          <p:cNvCxnSpPr>
            <a:cxnSpLocks/>
          </p:cNvCxnSpPr>
          <p:nvPr/>
        </p:nvCxnSpPr>
        <p:spPr>
          <a:xfrm flipV="1">
            <a:off x="7663659" y="3978017"/>
            <a:ext cx="4654" cy="246674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E0F8328F-0CBC-4CEF-ACA4-486CDB334AF5}"/>
              </a:ext>
            </a:extLst>
          </p:cNvPr>
          <p:cNvCxnSpPr>
            <a:cxnSpLocks/>
          </p:cNvCxnSpPr>
          <p:nvPr/>
        </p:nvCxnSpPr>
        <p:spPr>
          <a:xfrm flipH="1" flipV="1">
            <a:off x="7671948" y="3189779"/>
            <a:ext cx="2327" cy="233145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8D903113-9692-42C3-AC61-33DAA2180D16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H="1" flipV="1">
            <a:off x="7668315" y="2418184"/>
            <a:ext cx="2327" cy="233145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40692901-D4FD-448F-AC3B-C8E90C20A6E8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7668314" y="1652204"/>
            <a:ext cx="1" cy="227530"/>
          </a:xfrm>
          <a:prstGeom prst="straightConnector1">
            <a:avLst/>
          </a:prstGeom>
          <a:ln>
            <a:solidFill>
              <a:srgbClr val="0071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6"/>
          <a:stretch/>
        </p:blipFill>
        <p:spPr bwMode="auto">
          <a:xfrm>
            <a:off x="2426918" y="668867"/>
            <a:ext cx="2712530" cy="2162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6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CC4EC7E-9369-4434-9780-F4BDBCE6645B}"/>
              </a:ext>
            </a:extLst>
          </p:cNvPr>
          <p:cNvSpPr/>
          <p:nvPr/>
        </p:nvSpPr>
        <p:spPr>
          <a:xfrm>
            <a:off x="4178961" y="2148959"/>
            <a:ext cx="841897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개인 신청 시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pic>
        <p:nvPicPr>
          <p:cNvPr id="46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교육확인증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이수증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 종료 후 이수처리가 완료되면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프로그램별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교육확인증 발급이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활동후기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 정보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프로그램명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분류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운영부서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일정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마일리지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등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를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마이페이지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참여프로그램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종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료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/>
          <a:stretch/>
        </p:blipFill>
        <p:spPr bwMode="auto">
          <a:xfrm>
            <a:off x="112137" y="617164"/>
            <a:ext cx="5098334" cy="226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E3EF0B18-FDB4-447D-997A-7786411DC5F5}"/>
              </a:ext>
            </a:extLst>
          </p:cNvPr>
          <p:cNvSpPr/>
          <p:nvPr/>
        </p:nvSpPr>
        <p:spPr>
          <a:xfrm>
            <a:off x="5964022" y="1607026"/>
            <a:ext cx="1572768" cy="912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16200000">
            <a:off x="3669304" y="2024738"/>
            <a:ext cx="3301140" cy="505046"/>
          </a:xfrm>
          <a:prstGeom prst="triangle">
            <a:avLst>
              <a:gd name="adj" fmla="val 63219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4356532" y="1427488"/>
            <a:ext cx="407719" cy="206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" y="1455089"/>
            <a:ext cx="3512294" cy="322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95" y="650997"/>
            <a:ext cx="3461939" cy="3276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4748376" y="1692065"/>
            <a:ext cx="379298" cy="206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3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5400000">
            <a:off x="2516819" y="2822127"/>
            <a:ext cx="3224305" cy="490229"/>
          </a:xfrm>
          <a:custGeom>
            <a:avLst/>
            <a:gdLst>
              <a:gd name="connsiteX0" fmla="*/ 0 w 3377839"/>
              <a:gd name="connsiteY0" fmla="*/ 505046 h 505046"/>
              <a:gd name="connsiteX1" fmla="*/ 170885 w 3377839"/>
              <a:gd name="connsiteY1" fmla="*/ 0 h 505046"/>
              <a:gd name="connsiteX2" fmla="*/ 3377839 w 3377839"/>
              <a:gd name="connsiteY2" fmla="*/ 505046 h 505046"/>
              <a:gd name="connsiteX3" fmla="*/ 0 w 3377839"/>
              <a:gd name="connsiteY3" fmla="*/ 505046 h 505046"/>
              <a:gd name="connsiteX0" fmla="*/ 294779 w 3672618"/>
              <a:gd name="connsiteY0" fmla="*/ 471179 h 471179"/>
              <a:gd name="connsiteX1" fmla="*/ 0 w 3672618"/>
              <a:gd name="connsiteY1" fmla="*/ 0 h 471179"/>
              <a:gd name="connsiteX2" fmla="*/ 3672618 w 3672618"/>
              <a:gd name="connsiteY2" fmla="*/ 471179 h 471179"/>
              <a:gd name="connsiteX3" fmla="*/ 294779 w 3672618"/>
              <a:gd name="connsiteY3" fmla="*/ 471179 h 471179"/>
              <a:gd name="connsiteX0" fmla="*/ 0 w 3701687"/>
              <a:gd name="connsiteY0" fmla="*/ 490229 h 490229"/>
              <a:gd name="connsiteX1" fmla="*/ 29069 w 3701687"/>
              <a:gd name="connsiteY1" fmla="*/ 0 h 490229"/>
              <a:gd name="connsiteX2" fmla="*/ 3701687 w 3701687"/>
              <a:gd name="connsiteY2" fmla="*/ 471179 h 490229"/>
              <a:gd name="connsiteX3" fmla="*/ 0 w 3701687"/>
              <a:gd name="connsiteY3" fmla="*/ 490229 h 490229"/>
              <a:gd name="connsiteX0" fmla="*/ 0 w 3498487"/>
              <a:gd name="connsiteY0" fmla="*/ 490229 h 490229"/>
              <a:gd name="connsiteX1" fmla="*/ 29069 w 3498487"/>
              <a:gd name="connsiteY1" fmla="*/ 0 h 490229"/>
              <a:gd name="connsiteX2" fmla="*/ 3498487 w 3498487"/>
              <a:gd name="connsiteY2" fmla="*/ 483879 h 490229"/>
              <a:gd name="connsiteX3" fmla="*/ 0 w 3498487"/>
              <a:gd name="connsiteY3" fmla="*/ 490229 h 49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487" h="490229">
                <a:moveTo>
                  <a:pt x="0" y="490229"/>
                </a:moveTo>
                <a:lnTo>
                  <a:pt x="29069" y="0"/>
                </a:lnTo>
                <a:lnTo>
                  <a:pt x="3498487" y="483879"/>
                </a:lnTo>
                <a:lnTo>
                  <a:pt x="0" y="490229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3487914" y="715159"/>
            <a:ext cx="1663955" cy="245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134233" y="130373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5155161" y="155820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04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01174"/>
            <a:ext cx="1036800" cy="44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65"/>
            <a:ext cx="1152000" cy="45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1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나의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역량지수를 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나의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역량지수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학과평균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전체평균 지수를 확인할 수 있는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마이페이지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2"/>
          <a:stretch/>
        </p:blipFill>
        <p:spPr bwMode="auto">
          <a:xfrm>
            <a:off x="2189664" y="583676"/>
            <a:ext cx="6315869" cy="43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73955" y="1128634"/>
            <a:ext cx="990953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18787" y="3860799"/>
            <a:ext cx="1114426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33622" y="117828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456932" y="785016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05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01174"/>
            <a:ext cx="1036800" cy="44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65"/>
            <a:ext cx="1152000" cy="45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나의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마일리지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내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역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을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보여주는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마이페이지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9964" y="1322422"/>
            <a:ext cx="1018836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5926" y="3865954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48658" y="1372069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52" y="675559"/>
            <a:ext cx="6639742" cy="12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5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61" y="3097391"/>
            <a:ext cx="6600126" cy="139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501174"/>
            <a:ext cx="1036800" cy="44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65"/>
            <a:ext cx="1152000" cy="45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244733"/>
            <a:ext cx="84877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장학금 신청이 가능한 페이지입니다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신청하기를 선택하여 장학금신청이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marL="171450" lvl="0" indent="-171450" algn="just">
              <a:lnSpc>
                <a:spcPct val="150000"/>
              </a:lnSpc>
              <a:buSzPct val="25000"/>
              <a:buFontTx/>
              <a:buChar char="-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신청하는 등급과 포인트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정보를 정확히 입력합니다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③ 장학신청기간 동안에는 신청취소가 가능합니다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④ 나의 장학금 신청내역을 확인 가능한 페이지입니다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마이페이지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40" y="670002"/>
            <a:ext cx="6726503" cy="2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2312745" y="1070472"/>
            <a:ext cx="433630" cy="190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5926" y="3865954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446095" y="85774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7760495" y="1521656"/>
            <a:ext cx="516402" cy="11199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/>
          <a:stretch/>
        </p:blipFill>
        <p:spPr bwMode="auto">
          <a:xfrm>
            <a:off x="4878713" y="2829127"/>
            <a:ext cx="3367228" cy="334591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>
                <a:lumMod val="50000"/>
                <a:lumOff val="50000"/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5" t="87812" r="15811" b="5206"/>
          <a:stretch/>
        </p:blipFill>
        <p:spPr bwMode="auto">
          <a:xfrm>
            <a:off x="7800104" y="1859521"/>
            <a:ext cx="445837" cy="13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6" t="38406" r="2237" b="54820"/>
          <a:stretch/>
        </p:blipFill>
        <p:spPr bwMode="auto">
          <a:xfrm>
            <a:off x="8394619" y="2155429"/>
            <a:ext cx="449162" cy="13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8349013" y="1521656"/>
            <a:ext cx="540374" cy="11199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7935126" y="128954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8516806" y="128954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3</a:t>
            </a:r>
            <a:endParaRPr kumimoji="1" lang="ko-KR" altLang="en-US" sz="900" b="1" dirty="0">
              <a:latin typeface="+mn-ea"/>
            </a:endParaRPr>
          </a:p>
        </p:txBody>
      </p:sp>
      <p:cxnSp>
        <p:nvCxnSpPr>
          <p:cNvPr id="26" name="꺾인 연결선 25"/>
          <p:cNvCxnSpPr>
            <a:stCxn id="19" idx="1"/>
            <a:endCxn id="20" idx="0"/>
          </p:cNvCxnSpPr>
          <p:nvPr/>
        </p:nvCxnSpPr>
        <p:spPr>
          <a:xfrm rot="10800000" flipV="1">
            <a:off x="6562327" y="2081627"/>
            <a:ext cx="1198168" cy="747499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69964" y="1571848"/>
            <a:ext cx="1018836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2817228" y="3496172"/>
            <a:ext cx="478422" cy="190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2950578" y="328344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4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05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5919" y="4640704"/>
            <a:ext cx="4061256" cy="7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6200586" y="5535464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-1" y="1733"/>
            <a:ext cx="5535835" cy="6885384"/>
            <a:chOff x="-1" y="1733"/>
            <a:chExt cx="5535835" cy="68853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33"/>
              <a:ext cx="5478123" cy="6856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-1" y="1733"/>
              <a:ext cx="5535835" cy="6885384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679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85103" y="772098"/>
            <a:ext cx="6409038" cy="3390422"/>
            <a:chOff x="1285103" y="772098"/>
            <a:chExt cx="6409038" cy="339042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103" y="772098"/>
              <a:ext cx="6409038" cy="3390422"/>
            </a:xfrm>
            <a:prstGeom prst="rect">
              <a:avLst/>
            </a:prstGeom>
            <a:noFill/>
            <a:ln>
              <a:noFill/>
            </a:ln>
            <a:effectLst>
              <a:outerShdw blurRad="190500" algn="ctr" rotWithShape="0">
                <a:schemeClr val="tx1">
                  <a:lumMod val="50000"/>
                  <a:lumOff val="50000"/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텍스트 상자 4">
              <a:extLst>
                <a:ext uri="{FF2B5EF4-FFF2-40B4-BE49-F238E27FC236}">
                  <a16:creationId xmlns:a16="http://schemas.microsoft.com/office/drawing/2014/main" id="{5565A297-A4AC-4CF2-95FE-98E088F37A8A}"/>
                </a:ext>
              </a:extLst>
            </p:cNvPr>
            <p:cNvSpPr txBox="1"/>
            <p:nvPr/>
          </p:nvSpPr>
          <p:spPr>
            <a:xfrm>
              <a:off x="2511317" y="1782214"/>
              <a:ext cx="249299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ko-KR" altLang="en-US" sz="1000" dirty="0"/>
                <a:t>홍길동 </a:t>
              </a:r>
              <a:r>
                <a:rPr kumimoji="1" lang="en-US" altLang="ko-KR" sz="1000" dirty="0"/>
                <a:t>/</a:t>
              </a:r>
              <a:r>
                <a:rPr kumimoji="1" lang="ko-KR" altLang="en-US" sz="1000" dirty="0"/>
                <a:t> </a:t>
              </a:r>
              <a:r>
                <a:rPr kumimoji="1" lang="en-US" altLang="ko-KR" sz="1000" dirty="0"/>
                <a:t>20171122</a:t>
              </a:r>
              <a:r>
                <a:rPr kumimoji="1" lang="ko-KR" altLang="en-US" sz="1000" dirty="0"/>
                <a:t> </a:t>
              </a:r>
              <a:r>
                <a:rPr kumimoji="1" lang="en-US" altLang="ko-KR" sz="1000" dirty="0"/>
                <a:t>/</a:t>
              </a:r>
              <a:r>
                <a:rPr kumimoji="1" lang="ko-KR" altLang="en-US" sz="1000" dirty="0"/>
                <a:t> ㅇㅇ대학 ㅇㅇㅇ학과</a:t>
              </a: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전체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프로그램 신청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(2)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E225E55-3B52-4FF8-92FD-B8A40E4F6C9E}"/>
              </a:ext>
            </a:extLst>
          </p:cNvPr>
          <p:cNvSpPr/>
          <p:nvPr/>
        </p:nvSpPr>
        <p:spPr>
          <a:xfrm>
            <a:off x="2511317" y="2044824"/>
            <a:ext cx="4182555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학사정보시스템에 입력되어 있을 경우 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‘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휴대전화번호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’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는 자동으로 입력됩니다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104992-2CD9-4423-A921-596AF8AD4523}"/>
              </a:ext>
            </a:extLst>
          </p:cNvPr>
          <p:cNvSpPr/>
          <p:nvPr/>
        </p:nvSpPr>
        <p:spPr>
          <a:xfrm>
            <a:off x="2526557" y="2313756"/>
            <a:ext cx="4213013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학사정보시스템에 입력되어 있을 경우 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‘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이메일주소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’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는 자동으로 입력됩니다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84C94A6-F1D7-43F6-9C34-4F81492820AA}"/>
              </a:ext>
            </a:extLst>
          </p:cNvPr>
          <p:cNvSpPr/>
          <p:nvPr/>
        </p:nvSpPr>
        <p:spPr>
          <a:xfrm>
            <a:off x="3513071" y="1551382"/>
            <a:ext cx="3546164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우선 예약 대기 기능으로 제한 시간 내 신청서를 작성해야 합니다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86CDA518-BB8B-47B1-8E8E-80DCAD7C0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4"/>
          <a:stretch/>
        </p:blipFill>
        <p:spPr>
          <a:xfrm>
            <a:off x="238376" y="5095092"/>
            <a:ext cx="5220467" cy="1574211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C6894B6C-FEAB-46B6-9587-E4163870A6DF}"/>
              </a:ext>
            </a:extLst>
          </p:cNvPr>
          <p:cNvSpPr/>
          <p:nvPr/>
        </p:nvSpPr>
        <p:spPr>
          <a:xfrm>
            <a:off x="65686" y="4246137"/>
            <a:ext cx="176311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ko-KR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○ </a:t>
            </a:r>
            <a:r>
              <a:rPr lang="en-US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 </a:t>
            </a:r>
            <a:r>
              <a:rPr lang="ko-KR" altLang="en-US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팀장 신청 시</a:t>
            </a:r>
            <a:endParaRPr lang="ko-KR" altLang="ko-KR" sz="1500" dirty="0">
              <a:solidFill>
                <a:schemeClr val="accent5"/>
              </a:solidFill>
              <a:latin typeface="+mn-ea"/>
              <a:cs typeface="NanumBarunGothic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88773A-C194-4457-B82E-99BE61C940FD}"/>
              </a:ext>
            </a:extLst>
          </p:cNvPr>
          <p:cNvSpPr/>
          <p:nvPr/>
        </p:nvSpPr>
        <p:spPr>
          <a:xfrm>
            <a:off x="243005" y="4651727"/>
            <a:ext cx="3421129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팀장 신청 시 아래 세가지 정보를 추가적으로 입력해야 합니다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095689A-BDF2-4EC4-8262-4D9F9424D363}"/>
              </a:ext>
            </a:extLst>
          </p:cNvPr>
          <p:cNvSpPr/>
          <p:nvPr/>
        </p:nvSpPr>
        <p:spPr>
          <a:xfrm>
            <a:off x="5544065" y="4246137"/>
            <a:ext cx="3341264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ko-KR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○ </a:t>
            </a:r>
            <a:r>
              <a:rPr lang="en-US" altLang="ko-KR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 </a:t>
            </a:r>
            <a:r>
              <a:rPr lang="ko-KR" altLang="en-US" sz="1500" b="1" dirty="0">
                <a:solidFill>
                  <a:schemeClr val="accent5"/>
                </a:solidFill>
                <a:latin typeface="+mn-ea"/>
                <a:cs typeface="NanumBarunGothic" charset="-127"/>
              </a:rPr>
              <a:t>팀원 신청 시</a:t>
            </a:r>
            <a:endParaRPr lang="ko-KR" altLang="ko-KR" sz="1500" dirty="0">
              <a:solidFill>
                <a:schemeClr val="accent5"/>
              </a:solidFill>
              <a:latin typeface="+mn-ea"/>
              <a:cs typeface="NanumBarunGothic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807D1481-E199-4DFC-A64A-0C98E4DD33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03"/>
          <a:stretch/>
        </p:blipFill>
        <p:spPr>
          <a:xfrm>
            <a:off x="5751344" y="5119131"/>
            <a:ext cx="3178077" cy="1550172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8285E767-9DA6-4A1F-B43C-C3C8A3EC8C0C}"/>
              </a:ext>
            </a:extLst>
          </p:cNvPr>
          <p:cNvSpPr/>
          <p:nvPr/>
        </p:nvSpPr>
        <p:spPr>
          <a:xfrm>
            <a:off x="5667077" y="4643098"/>
            <a:ext cx="314200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1B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프로그램 정보 화면에서</a:t>
            </a:r>
            <a:endParaRPr lang="en-US" altLang="ko-KR" sz="900" b="1" dirty="0">
              <a:solidFill>
                <a:srgbClr val="0071BE"/>
              </a:solidFill>
              <a:latin typeface="+mn-ea"/>
              <a:cs typeface="NanumBarunGothic" charset="-127"/>
            </a:endParaRPr>
          </a:p>
          <a:p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팀원으로 신청할 경우 미리 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‘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팀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’</a:t>
            </a:r>
            <a:r>
              <a:rPr lang="ko-KR" altLang="en-US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을 선택합니다</a:t>
            </a:r>
            <a:r>
              <a:rPr lang="en-US" altLang="ko-KR" sz="900" b="1" dirty="0">
                <a:solidFill>
                  <a:srgbClr val="0071BE"/>
                </a:solidFill>
                <a:latin typeface="+mn-ea"/>
                <a:cs typeface="NanumBarunGothic" charset="-127"/>
              </a:rPr>
              <a:t>.</a:t>
            </a:r>
            <a:endParaRPr lang="ko-KR" altLang="en-US" sz="900" dirty="0">
              <a:solidFill>
                <a:srgbClr val="0071BE"/>
              </a:solidFill>
              <a:latin typeface="+mn-ea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64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74"/>
            <a:ext cx="1153152" cy="446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의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참여프로그램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대기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64" y="497352"/>
            <a:ext cx="1036800" cy="44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나의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비교과프로그램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중 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첫번째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메뉴는 참여프로그램을 보여주는 페이지 입니다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대기중인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프로그램을 확인할 수 있는 페이지 입니다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 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38" y="683442"/>
            <a:ext cx="6771645" cy="17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2330450" y="1104899"/>
            <a:ext cx="2216150" cy="3449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A88B166-08A0-40A7-A34E-401F5ADC6559}"/>
              </a:ext>
            </a:extLst>
          </p:cNvPr>
          <p:cNvSpPr/>
          <p:nvPr/>
        </p:nvSpPr>
        <p:spPr>
          <a:xfrm>
            <a:off x="1152864" y="902674"/>
            <a:ext cx="1018836" cy="25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4BD3CF5-2295-4F8F-93AE-65E79F938D72}"/>
              </a:ext>
            </a:extLst>
          </p:cNvPr>
          <p:cNvSpPr/>
          <p:nvPr/>
        </p:nvSpPr>
        <p:spPr>
          <a:xfrm>
            <a:off x="-1" y="1259914"/>
            <a:ext cx="1146074" cy="232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latin typeface="+mn-ea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1917747" y="955663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488429" y="999187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3"/>
          <a:stretch/>
        </p:blipFill>
        <p:spPr>
          <a:xfrm>
            <a:off x="-1" y="4177790"/>
            <a:ext cx="1146074" cy="7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프로그램 운영 기간 내 설문조사를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진행합니다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 이수를 완료하기 위해 반드시 설문조사에 참여해야 하며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설문조사 시행 프로그램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 </a:t>
            </a: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  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참여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후 운영자의 이수처리 결과에 따라 교육확인증을 발급받을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의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참여프로그램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진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행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F4446B7-0010-4974-8C54-D6DCC3A85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94" y="922658"/>
            <a:ext cx="4236505" cy="1435511"/>
          </a:xfrm>
          <a:prstGeom prst="rect">
            <a:avLst/>
          </a:prstGeom>
        </p:spPr>
      </p:pic>
      <p:sp>
        <p:nvSpPr>
          <p:cNvPr id="20" name="삼각형 29">
            <a:extLst>
              <a:ext uri="{FF2B5EF4-FFF2-40B4-BE49-F238E27FC236}">
                <a16:creationId xmlns:a16="http://schemas.microsoft.com/office/drawing/2014/main" id="{E4B3AB66-4C67-4DEC-B9DB-B6AD965F505D}"/>
              </a:ext>
            </a:extLst>
          </p:cNvPr>
          <p:cNvSpPr/>
          <p:nvPr/>
        </p:nvSpPr>
        <p:spPr>
          <a:xfrm rot="16200000">
            <a:off x="2775596" y="2503484"/>
            <a:ext cx="3889248" cy="648777"/>
          </a:xfrm>
          <a:prstGeom prst="triangle">
            <a:avLst>
              <a:gd name="adj" fmla="val 67900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71FB81E-A9EB-4885-BEDF-76C9C870C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608" y="883249"/>
            <a:ext cx="3889248" cy="3918564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15124A9-8A4C-4D51-9B88-E96BD294D589}"/>
              </a:ext>
            </a:extLst>
          </p:cNvPr>
          <p:cNvSpPr/>
          <p:nvPr/>
        </p:nvSpPr>
        <p:spPr>
          <a:xfrm>
            <a:off x="5044608" y="886516"/>
            <a:ext cx="3889248" cy="307112"/>
          </a:xfrm>
          <a:prstGeom prst="rect">
            <a:avLst/>
          </a:prstGeom>
          <a:solidFill>
            <a:srgbClr val="01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/>
              <a:t>설문조사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3892491" y="2030277"/>
            <a:ext cx="706726" cy="206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1783676" y="987103"/>
            <a:ext cx="1359573" cy="336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3725351" y="1878670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3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07600" y="100726"/>
            <a:ext cx="114300" cy="290751"/>
          </a:xfrm>
          <a:prstGeom prst="rect">
            <a:avLst/>
          </a:prstGeom>
          <a:solidFill>
            <a:srgbClr val="007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67" y="25481"/>
            <a:ext cx="1276932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2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3" y="510879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C950D1-E7D5-4BAB-9FEB-9EA1727742E3}"/>
              </a:ext>
            </a:extLst>
          </p:cNvPr>
          <p:cNvSpPr txBox="1"/>
          <p:nvPr/>
        </p:nvSpPr>
        <p:spPr>
          <a:xfrm>
            <a:off x="356040" y="5360989"/>
            <a:ext cx="84877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25000"/>
            </a:pPr>
            <a:r>
              <a:rPr lang="ko-KR" altLang="en-US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① 교육확인증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/</a:t>
            </a:r>
            <a:r>
              <a:rPr lang="ko-KR" altLang="en-US" sz="1200" b="1" dirty="0" err="1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이수증</a:t>
            </a:r>
            <a:r>
              <a:rPr lang="en-US" altLang="ko-KR" sz="1200" b="1" dirty="0" smtClean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 종료 후 이수처리가 완료되면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프로그램별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교육확인증 발급이 가능합니다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SzPct val="25000"/>
            </a:pPr>
            <a:endParaRPr lang="en-US" altLang="ko-KR" sz="1200" b="1" dirty="0">
              <a:solidFill>
                <a:srgbClr val="565D92"/>
              </a:solidFill>
              <a:latin typeface="+mn-ea"/>
              <a:cs typeface="NanumBarunGothic" charset="-127"/>
              <a:sym typeface="Arial"/>
            </a:endParaRPr>
          </a:p>
          <a:p>
            <a:pPr lvl="0" algn="just">
              <a:lnSpc>
                <a:spcPct val="150000"/>
              </a:lnSpc>
              <a:buSzPct val="25000"/>
            </a:pP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②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활동후기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: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프로그램 정보 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(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프로그램명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분류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운영부서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일정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, </a:t>
            </a:r>
            <a:r>
              <a:rPr lang="ko-KR" altLang="en-US" sz="1200" b="1" dirty="0" err="1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마일리지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 등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)</a:t>
            </a:r>
            <a:r>
              <a:rPr lang="ko-KR" altLang="en-US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를 확인할 수 있습니다</a:t>
            </a:r>
            <a:r>
              <a:rPr lang="en-US" altLang="ko-KR" sz="1200" b="1" dirty="0">
                <a:solidFill>
                  <a:srgbClr val="565D92"/>
                </a:solidFill>
                <a:latin typeface="+mn-ea"/>
                <a:cs typeface="NanumBarunGothic" charset="-127"/>
                <a:sym typeface="Arial"/>
              </a:rPr>
              <a:t>.</a:t>
            </a: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id="{52CB94F8-E6FD-4541-8AF8-30083151B0B8}"/>
              </a:ext>
            </a:extLst>
          </p:cNvPr>
          <p:cNvSpPr txBox="1"/>
          <p:nvPr/>
        </p:nvSpPr>
        <p:spPr>
          <a:xfrm>
            <a:off x="221900" y="76825"/>
            <a:ext cx="672373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나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의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</a:t>
            </a:r>
            <a:r>
              <a:rPr lang="ko-KR" altLang="en-US" sz="2000" b="1" dirty="0" err="1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비교과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 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참여프로그램 </a:t>
            </a:r>
            <a:r>
              <a:rPr lang="en-US" altLang="ko-KR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&gt; </a:t>
            </a:r>
            <a:r>
              <a:rPr lang="ko-KR" altLang="en-US" sz="2000" b="1" dirty="0" smtClean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종</a:t>
            </a:r>
            <a:r>
              <a:rPr lang="ko-KR" altLang="en-US" sz="2000" b="1" dirty="0">
                <a:solidFill>
                  <a:srgbClr val="0071BE"/>
                </a:solidFill>
                <a:latin typeface="+mn-ea"/>
                <a:cs typeface="NanumBarunGothic" charset="-127"/>
                <a:sym typeface="Arial"/>
              </a:rPr>
              <a:t>료</a:t>
            </a:r>
            <a:endParaRPr lang="ko-KR" sz="2000" b="1" dirty="0">
              <a:solidFill>
                <a:srgbClr val="0071BE"/>
              </a:solidFill>
              <a:latin typeface="+mn-ea"/>
              <a:cs typeface="NanumBarunGothic" charset="-127"/>
              <a:sym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/>
          <a:stretch/>
        </p:blipFill>
        <p:spPr bwMode="auto">
          <a:xfrm>
            <a:off x="112137" y="617164"/>
            <a:ext cx="5098334" cy="226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E3EF0B18-FDB4-447D-997A-7786411DC5F5}"/>
              </a:ext>
            </a:extLst>
          </p:cNvPr>
          <p:cNvSpPr/>
          <p:nvPr/>
        </p:nvSpPr>
        <p:spPr>
          <a:xfrm>
            <a:off x="5964022" y="1607026"/>
            <a:ext cx="1572768" cy="912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16200000">
            <a:off x="3669304" y="2024738"/>
            <a:ext cx="3301140" cy="505046"/>
          </a:xfrm>
          <a:prstGeom prst="triangle">
            <a:avLst>
              <a:gd name="adj" fmla="val 63219"/>
            </a:avLst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4356532" y="1427488"/>
            <a:ext cx="407719" cy="206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" y="1455089"/>
            <a:ext cx="3512294" cy="322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95" y="650997"/>
            <a:ext cx="3461939" cy="3276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4748376" y="1692065"/>
            <a:ext cx="379298" cy="206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3" name="삼각형 19">
            <a:extLst>
              <a:ext uri="{FF2B5EF4-FFF2-40B4-BE49-F238E27FC236}">
                <a16:creationId xmlns:a16="http://schemas.microsoft.com/office/drawing/2014/main" id="{BEA5FB37-9C1F-4642-87F4-9D7716769BE9}"/>
              </a:ext>
            </a:extLst>
          </p:cNvPr>
          <p:cNvSpPr/>
          <p:nvPr/>
        </p:nvSpPr>
        <p:spPr>
          <a:xfrm rot="5400000">
            <a:off x="2516819" y="2822127"/>
            <a:ext cx="3224305" cy="490229"/>
          </a:xfrm>
          <a:custGeom>
            <a:avLst/>
            <a:gdLst>
              <a:gd name="connsiteX0" fmla="*/ 0 w 3377839"/>
              <a:gd name="connsiteY0" fmla="*/ 505046 h 505046"/>
              <a:gd name="connsiteX1" fmla="*/ 170885 w 3377839"/>
              <a:gd name="connsiteY1" fmla="*/ 0 h 505046"/>
              <a:gd name="connsiteX2" fmla="*/ 3377839 w 3377839"/>
              <a:gd name="connsiteY2" fmla="*/ 505046 h 505046"/>
              <a:gd name="connsiteX3" fmla="*/ 0 w 3377839"/>
              <a:gd name="connsiteY3" fmla="*/ 505046 h 505046"/>
              <a:gd name="connsiteX0" fmla="*/ 294779 w 3672618"/>
              <a:gd name="connsiteY0" fmla="*/ 471179 h 471179"/>
              <a:gd name="connsiteX1" fmla="*/ 0 w 3672618"/>
              <a:gd name="connsiteY1" fmla="*/ 0 h 471179"/>
              <a:gd name="connsiteX2" fmla="*/ 3672618 w 3672618"/>
              <a:gd name="connsiteY2" fmla="*/ 471179 h 471179"/>
              <a:gd name="connsiteX3" fmla="*/ 294779 w 3672618"/>
              <a:gd name="connsiteY3" fmla="*/ 471179 h 471179"/>
              <a:gd name="connsiteX0" fmla="*/ 0 w 3701687"/>
              <a:gd name="connsiteY0" fmla="*/ 490229 h 490229"/>
              <a:gd name="connsiteX1" fmla="*/ 29069 w 3701687"/>
              <a:gd name="connsiteY1" fmla="*/ 0 h 490229"/>
              <a:gd name="connsiteX2" fmla="*/ 3701687 w 3701687"/>
              <a:gd name="connsiteY2" fmla="*/ 471179 h 490229"/>
              <a:gd name="connsiteX3" fmla="*/ 0 w 3701687"/>
              <a:gd name="connsiteY3" fmla="*/ 490229 h 490229"/>
              <a:gd name="connsiteX0" fmla="*/ 0 w 3498487"/>
              <a:gd name="connsiteY0" fmla="*/ 490229 h 490229"/>
              <a:gd name="connsiteX1" fmla="*/ 29069 w 3498487"/>
              <a:gd name="connsiteY1" fmla="*/ 0 h 490229"/>
              <a:gd name="connsiteX2" fmla="*/ 3498487 w 3498487"/>
              <a:gd name="connsiteY2" fmla="*/ 483879 h 490229"/>
              <a:gd name="connsiteX3" fmla="*/ 0 w 3498487"/>
              <a:gd name="connsiteY3" fmla="*/ 490229 h 49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487" h="490229">
                <a:moveTo>
                  <a:pt x="0" y="490229"/>
                </a:moveTo>
                <a:lnTo>
                  <a:pt x="29069" y="0"/>
                </a:lnTo>
                <a:lnTo>
                  <a:pt x="3498487" y="483879"/>
                </a:lnTo>
                <a:lnTo>
                  <a:pt x="0" y="490229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27A7237-64D1-4518-A54F-55B6C842EE6D}"/>
              </a:ext>
            </a:extLst>
          </p:cNvPr>
          <p:cNvSpPr/>
          <p:nvPr/>
        </p:nvSpPr>
        <p:spPr>
          <a:xfrm>
            <a:off x="3487914" y="715159"/>
            <a:ext cx="1663955" cy="245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4134233" y="1303732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>
                <a:latin typeface="+mn-ea"/>
              </a:rPr>
              <a:t>1</a:t>
            </a:r>
            <a:endParaRPr kumimoji="1" lang="ko-KR" altLang="en-US" sz="900" b="1" dirty="0">
              <a:latin typeface="+mn-ea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3B298F9-7E9F-46CD-B96D-5B54497876AA}"/>
              </a:ext>
            </a:extLst>
          </p:cNvPr>
          <p:cNvSpPr/>
          <p:nvPr/>
        </p:nvSpPr>
        <p:spPr>
          <a:xfrm>
            <a:off x="5155161" y="1558208"/>
            <a:ext cx="167140" cy="15160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900" b="1" dirty="0" smtClean="0">
                <a:latin typeface="+mn-ea"/>
              </a:rPr>
              <a:t>2</a:t>
            </a:r>
            <a:endParaRPr kumimoji="1"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75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14968</TotalTime>
  <Words>1756</Words>
  <Application>Microsoft Office PowerPoint</Application>
  <PresentationFormat>화면 슬라이드 쇼(4:3)</PresentationFormat>
  <Paragraphs>335</Paragraphs>
  <Slides>54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62" baseType="lpstr">
      <vt:lpstr>HY견고딕</vt:lpstr>
      <vt:lpstr>NanumBarunGothic</vt:lpstr>
      <vt:lpstr>나눔고딕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2saesang@naver.com</dc:creator>
  <cp:lastModifiedBy>user</cp:lastModifiedBy>
  <cp:revision>346</cp:revision>
  <dcterms:created xsi:type="dcterms:W3CDTF">2020-04-24T23:28:54Z</dcterms:created>
  <dcterms:modified xsi:type="dcterms:W3CDTF">2024-02-07T07:54:18Z</dcterms:modified>
</cp:coreProperties>
</file>