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0" r:id="rId2"/>
    <p:sldId id="377" r:id="rId3"/>
    <p:sldId id="378" r:id="rId4"/>
    <p:sldId id="379" r:id="rId5"/>
    <p:sldId id="389" r:id="rId6"/>
    <p:sldId id="390" r:id="rId7"/>
    <p:sldId id="380" r:id="rId8"/>
    <p:sldId id="391" r:id="rId9"/>
    <p:sldId id="392" r:id="rId10"/>
    <p:sldId id="393" r:id="rId11"/>
    <p:sldId id="394" r:id="rId12"/>
    <p:sldId id="381" r:id="rId13"/>
    <p:sldId id="395" r:id="rId14"/>
    <p:sldId id="396" r:id="rId15"/>
    <p:sldId id="397" r:id="rId16"/>
    <p:sldId id="398" r:id="rId17"/>
    <p:sldId id="382" r:id="rId18"/>
    <p:sldId id="383" r:id="rId19"/>
    <p:sldId id="401" r:id="rId20"/>
    <p:sldId id="402" r:id="rId21"/>
    <p:sldId id="403" r:id="rId22"/>
    <p:sldId id="404" r:id="rId23"/>
    <p:sldId id="405" r:id="rId24"/>
    <p:sldId id="406" r:id="rId25"/>
    <p:sldId id="384" r:id="rId26"/>
    <p:sldId id="407" r:id="rId27"/>
    <p:sldId id="408" r:id="rId28"/>
    <p:sldId id="399" r:id="rId29"/>
    <p:sldId id="409" r:id="rId30"/>
    <p:sldId id="400" r:id="rId31"/>
    <p:sldId id="386" r:id="rId32"/>
    <p:sldId id="387" r:id="rId33"/>
    <p:sldId id="375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EEB"/>
    <a:srgbClr val="F4F4F4"/>
    <a:srgbClr val="FFFFFF"/>
    <a:srgbClr val="FCFCFC"/>
    <a:srgbClr val="F6F6F6"/>
    <a:srgbClr val="31FFE6"/>
    <a:srgbClr val="E2E2E2"/>
    <a:srgbClr val="41719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6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8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9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5.tif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3" y="3130397"/>
            <a:ext cx="4061256" cy="14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0071BE"/>
                </a:solidFill>
                <a:latin typeface="HY견고딕" pitchFamily="18" charset="-127"/>
                <a:ea typeface="HY견고딕" pitchFamily="18" charset="-127"/>
              </a:rPr>
              <a:t>사용자 매뉴얼 </a:t>
            </a:r>
            <a:endParaRPr lang="en-US" altLang="ko-KR" sz="3200" dirty="0">
              <a:solidFill>
                <a:srgbClr val="0071BE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교수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522245" y="2623077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31" y="0"/>
            <a:ext cx="5474970" cy="685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5" y="1834515"/>
            <a:ext cx="1819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4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나의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마일리지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현황을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마일리지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1117123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" y="1259914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8658" y="11667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44" y="745487"/>
            <a:ext cx="6746787" cy="23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" y="2916859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2"/>
          <a:stretch/>
        </p:blipFill>
        <p:spPr bwMode="auto">
          <a:xfrm>
            <a:off x="2189664" y="583676"/>
            <a:ext cx="6315869" cy="43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중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세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번째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메뉴는 나의 역량지수를 보여주는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프로그램을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이수하여 취득한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 역량지수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학과평균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전체평균 지수를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확인할 수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있는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역량지수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3955" y="1329888"/>
            <a:ext cx="990953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" y="1231899"/>
            <a:ext cx="1114426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3622" y="137953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456932" y="78501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" y="2926385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신한대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평생지도교수상담 페이지로 이동합니다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평생지도교수 상담을 설명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지도교수상담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상담개요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80" y="508328"/>
            <a:ext cx="1036800" cy="44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2707" y="919550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1317781"/>
            <a:ext cx="1073888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44781" y="136580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62436" y="97868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44" y="617220"/>
            <a:ext cx="6758940" cy="21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" y="2926385"/>
            <a:ext cx="1017911" cy="121942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258244" y="978683"/>
            <a:ext cx="1615487" cy="169801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7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/>
          <a:stretch/>
        </p:blipFill>
        <p:spPr bwMode="auto">
          <a:xfrm>
            <a:off x="2230406" y="632981"/>
            <a:ext cx="6026538" cy="31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지도학생관리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학생정보를 통해 검색이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지도학생 리스트로 학생 이름을 선택하여 학생 프로필 확인이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학생에게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이메일과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SMS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발송 또는 리스트의 엑셀 변환이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FF000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지도교수상담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지도학생관리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8328"/>
            <a:ext cx="1036800" cy="44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9964" y="1132785"/>
            <a:ext cx="1018836" cy="245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1317781"/>
            <a:ext cx="1073888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9681" y="118334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334656" y="112158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2275297" y="1283155"/>
            <a:ext cx="5981648" cy="1523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47760" y="27456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2275295" y="3159131"/>
            <a:ext cx="5942400" cy="542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6289014" y="2873907"/>
            <a:ext cx="1928680" cy="174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021660" y="302551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64" y="3894312"/>
            <a:ext cx="3369201" cy="1466675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꺾인 연결선 27"/>
          <p:cNvCxnSpPr>
            <a:endCxn id="2051" idx="1"/>
          </p:cNvCxnSpPr>
          <p:nvPr/>
        </p:nvCxnSpPr>
        <p:spPr>
          <a:xfrm rot="16200000" flipH="1">
            <a:off x="2040786" y="4064371"/>
            <a:ext cx="925599" cy="200958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15" y="3894314"/>
            <a:ext cx="2659066" cy="2853826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꺾인 연결선 33"/>
          <p:cNvCxnSpPr>
            <a:stCxn id="26" idx="3"/>
          </p:cNvCxnSpPr>
          <p:nvPr/>
        </p:nvCxnSpPr>
        <p:spPr>
          <a:xfrm>
            <a:off x="8217694" y="2960954"/>
            <a:ext cx="530066" cy="909547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" y="2926385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지도학생에게 상담을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등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록할 수 있는 페이지입니다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상담할 학생을 선택합니다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회원검색 → 추가하여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1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명 또는 다수의 학생을 추가할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상담내용을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입혁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후 버튼을 클릭하면 상담내용이 저장됩니다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지도교수상담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상담결과등록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8328"/>
            <a:ext cx="1036800" cy="44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749455"/>
            <a:ext cx="2060491" cy="1896826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9964" y="1331425"/>
            <a:ext cx="1018836" cy="245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0631" y="137845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264998" y="584118"/>
            <a:ext cx="4256451" cy="4299031"/>
            <a:chOff x="2319338" y="641269"/>
            <a:chExt cx="3408346" cy="31845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338" y="1797161"/>
              <a:ext cx="3408346" cy="202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338" y="641269"/>
              <a:ext cx="3408346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2825750" y="1781333"/>
            <a:ext cx="324644" cy="142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cxnSp>
        <p:nvCxnSpPr>
          <p:cNvPr id="22" name="꺾인 연결선 21"/>
          <p:cNvCxnSpPr>
            <a:stCxn id="16" idx="0"/>
          </p:cNvCxnSpPr>
          <p:nvPr/>
        </p:nvCxnSpPr>
        <p:spPr>
          <a:xfrm rot="5400000" flipH="1" flipV="1">
            <a:off x="4426070" y="-517247"/>
            <a:ext cx="860583" cy="3736579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602479" y="463581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742180" y="78184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" y="2926385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상담신청 내역을 확인 할 수 있는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 신청내역으로 신청자 이름을 클릭 시 프로필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상담내용은 상세 상담 내역을 확인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상담에 결과를 입력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상담신청 내역을 엑셀 변환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FF000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지도교수상담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상담내역조회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26" y="508328"/>
            <a:ext cx="1036800" cy="44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2337224" y="755280"/>
            <a:ext cx="6360549" cy="1924050"/>
            <a:chOff x="2452687" y="723900"/>
            <a:chExt cx="5683710" cy="167386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42"/>
            <a:stretch/>
          </p:blipFill>
          <p:spPr bwMode="auto">
            <a:xfrm>
              <a:off x="2452687" y="723900"/>
              <a:ext cx="5683710" cy="119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49" b="45643"/>
            <a:stretch/>
          </p:blipFill>
          <p:spPr bwMode="auto">
            <a:xfrm>
              <a:off x="2452687" y="1549399"/>
              <a:ext cx="5100638" cy="58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37"/>
            <a:stretch/>
          </p:blipFill>
          <p:spPr bwMode="auto">
            <a:xfrm>
              <a:off x="2452687" y="2118368"/>
              <a:ext cx="5683710" cy="279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86"/>
            <a:stretch/>
          </p:blipFill>
          <p:spPr bwMode="auto">
            <a:xfrm>
              <a:off x="6902910" y="1560512"/>
              <a:ext cx="1169528" cy="55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000" y="1565430"/>
            <a:ext cx="1018836" cy="245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1729" y="161246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2394237" y="1387032"/>
            <a:ext cx="6231959" cy="985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76641" y="131122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755901" y="265934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631352" y="265934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" y="2926385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지도교수 상담을 성정할 수 있는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지도교수상담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상담설정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8328"/>
            <a:ext cx="1036800" cy="44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0982" y="1772865"/>
            <a:ext cx="1018836" cy="245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50711" y="181989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75" y="730539"/>
            <a:ext cx="6700838" cy="2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" y="2926385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학생 진로상담신청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페이지로 이동합니다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각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신청페이지로 이동됩니다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신청을 원하는 일자와 상담자를 선택하여 신청서를 작성 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취업진로상담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상담신청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1174"/>
            <a:ext cx="1036800" cy="44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34" y="839402"/>
            <a:ext cx="4632799" cy="39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9964" y="913595"/>
            <a:ext cx="1018836" cy="1091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39056" y="1522298"/>
            <a:ext cx="1073888" cy="258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59693" y="97272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7741" y="157031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16960410">
            <a:off x="4674924" y="2165559"/>
            <a:ext cx="3802397" cy="973871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377839"/>
              <a:gd name="connsiteY0" fmla="*/ 271154 h 271154"/>
              <a:gd name="connsiteX1" fmla="*/ 1038724 w 3377839"/>
              <a:gd name="connsiteY1" fmla="*/ 0 h 271154"/>
              <a:gd name="connsiteX2" fmla="*/ 3377839 w 3377839"/>
              <a:gd name="connsiteY2" fmla="*/ 271154 h 271154"/>
              <a:gd name="connsiteX3" fmla="*/ 0 w 3377839"/>
              <a:gd name="connsiteY3" fmla="*/ 271154 h 271154"/>
              <a:gd name="connsiteX0" fmla="*/ 0 w 1930042"/>
              <a:gd name="connsiteY0" fmla="*/ 271154 h 271154"/>
              <a:gd name="connsiteX1" fmla="*/ 1038724 w 1930042"/>
              <a:gd name="connsiteY1" fmla="*/ 0 h 271154"/>
              <a:gd name="connsiteX2" fmla="*/ 1930042 w 1930042"/>
              <a:gd name="connsiteY2" fmla="*/ 33029 h 271154"/>
              <a:gd name="connsiteX3" fmla="*/ 0 w 1930042"/>
              <a:gd name="connsiteY3" fmla="*/ 271154 h 271154"/>
              <a:gd name="connsiteX0" fmla="*/ 0 w 2558692"/>
              <a:gd name="connsiteY0" fmla="*/ 833129 h 833129"/>
              <a:gd name="connsiteX1" fmla="*/ 1667374 w 2558692"/>
              <a:gd name="connsiteY1" fmla="*/ 0 h 833129"/>
              <a:gd name="connsiteX2" fmla="*/ 2558692 w 2558692"/>
              <a:gd name="connsiteY2" fmla="*/ 33029 h 833129"/>
              <a:gd name="connsiteX3" fmla="*/ 0 w 2558692"/>
              <a:gd name="connsiteY3" fmla="*/ 833129 h 833129"/>
              <a:gd name="connsiteX0" fmla="*/ 0 w 2558692"/>
              <a:gd name="connsiteY0" fmla="*/ 923617 h 923617"/>
              <a:gd name="connsiteX1" fmla="*/ 848227 w 2558692"/>
              <a:gd name="connsiteY1" fmla="*/ 0 h 923617"/>
              <a:gd name="connsiteX2" fmla="*/ 2558692 w 2558692"/>
              <a:gd name="connsiteY2" fmla="*/ 123517 h 923617"/>
              <a:gd name="connsiteX3" fmla="*/ 0 w 2558692"/>
              <a:gd name="connsiteY3" fmla="*/ 923617 h 923617"/>
              <a:gd name="connsiteX0" fmla="*/ 0 w 3001607"/>
              <a:gd name="connsiteY0" fmla="*/ 995364 h 995364"/>
              <a:gd name="connsiteX1" fmla="*/ 848227 w 3001607"/>
              <a:gd name="connsiteY1" fmla="*/ 71747 h 995364"/>
              <a:gd name="connsiteX2" fmla="*/ 3001607 w 3001607"/>
              <a:gd name="connsiteY2" fmla="*/ 0 h 995364"/>
              <a:gd name="connsiteX3" fmla="*/ 0 w 3001607"/>
              <a:gd name="connsiteY3" fmla="*/ 995364 h 995364"/>
              <a:gd name="connsiteX0" fmla="*/ 0 w 3249259"/>
              <a:gd name="connsiteY0" fmla="*/ 928689 h 928689"/>
              <a:gd name="connsiteX1" fmla="*/ 848227 w 3249259"/>
              <a:gd name="connsiteY1" fmla="*/ 5072 h 928689"/>
              <a:gd name="connsiteX2" fmla="*/ 3249259 w 3249259"/>
              <a:gd name="connsiteY2" fmla="*/ 0 h 928689"/>
              <a:gd name="connsiteX3" fmla="*/ 0 w 3249259"/>
              <a:gd name="connsiteY3" fmla="*/ 928689 h 928689"/>
              <a:gd name="connsiteX0" fmla="*/ 75698 w 2401032"/>
              <a:gd name="connsiteY0" fmla="*/ 1033464 h 1033464"/>
              <a:gd name="connsiteX1" fmla="*/ 0 w 2401032"/>
              <a:gd name="connsiteY1" fmla="*/ 5072 h 1033464"/>
              <a:gd name="connsiteX2" fmla="*/ 2401032 w 2401032"/>
              <a:gd name="connsiteY2" fmla="*/ 0 h 1033464"/>
              <a:gd name="connsiteX3" fmla="*/ 75698 w 2401032"/>
              <a:gd name="connsiteY3" fmla="*/ 1033464 h 10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032" h="1033464">
                <a:moveTo>
                  <a:pt x="75698" y="1033464"/>
                </a:moveTo>
                <a:lnTo>
                  <a:pt x="0" y="5072"/>
                </a:lnTo>
                <a:lnTo>
                  <a:pt x="2401032" y="0"/>
                </a:lnTo>
                <a:lnTo>
                  <a:pt x="75698" y="1033464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31" y="690784"/>
            <a:ext cx="2410438" cy="4065253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5229225" y="4242987"/>
            <a:ext cx="454712" cy="214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299991" y="61498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" y="2926385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교과활동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클릭시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전체학기 교과목록 페이지로 이동 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교과정보를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교과활동에 대한 내역을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본인의 년도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학기별로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교과활동에 대한 내역을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26" y="825044"/>
            <a:ext cx="6039133" cy="24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31" y="2034872"/>
            <a:ext cx="1406655" cy="122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17" y="2034872"/>
            <a:ext cx="1447801" cy="6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삼각형 29">
            <a:extLst>
              <a:ext uri="{FF2B5EF4-FFF2-40B4-BE49-F238E27FC236}">
                <a16:creationId xmlns:a16="http://schemas.microsoft.com/office/drawing/2014/main" id="{96AF35FB-64B6-D247-ADAC-782EE3B3A3C7}"/>
              </a:ext>
            </a:extLst>
          </p:cNvPr>
          <p:cNvSpPr/>
          <p:nvPr/>
        </p:nvSpPr>
        <p:spPr>
          <a:xfrm>
            <a:off x="2819400" y="1605106"/>
            <a:ext cx="1687318" cy="460772"/>
          </a:xfrm>
          <a:custGeom>
            <a:avLst/>
            <a:gdLst>
              <a:gd name="connsiteX0" fmla="*/ 0 w 4173509"/>
              <a:gd name="connsiteY0" fmla="*/ 775495 h 775495"/>
              <a:gd name="connsiteX1" fmla="*/ 3796683 w 4173509"/>
              <a:gd name="connsiteY1" fmla="*/ 0 h 775495"/>
              <a:gd name="connsiteX2" fmla="*/ 4173509 w 4173509"/>
              <a:gd name="connsiteY2" fmla="*/ 775495 h 775495"/>
              <a:gd name="connsiteX3" fmla="*/ 0 w 4173509"/>
              <a:gd name="connsiteY3" fmla="*/ 775495 h 775495"/>
              <a:gd name="connsiteX0" fmla="*/ 0 w 6135659"/>
              <a:gd name="connsiteY0" fmla="*/ 775495 h 775495"/>
              <a:gd name="connsiteX1" fmla="*/ 5758833 w 6135659"/>
              <a:gd name="connsiteY1" fmla="*/ 0 h 775495"/>
              <a:gd name="connsiteX2" fmla="*/ 6135659 w 6135659"/>
              <a:gd name="connsiteY2" fmla="*/ 775495 h 775495"/>
              <a:gd name="connsiteX3" fmla="*/ 0 w 6135659"/>
              <a:gd name="connsiteY3" fmla="*/ 775495 h 775495"/>
              <a:gd name="connsiteX0" fmla="*/ 0 w 5758833"/>
              <a:gd name="connsiteY0" fmla="*/ 775495 h 775495"/>
              <a:gd name="connsiteX1" fmla="*/ 5758833 w 5758833"/>
              <a:gd name="connsiteY1" fmla="*/ 0 h 775495"/>
              <a:gd name="connsiteX2" fmla="*/ 5078384 w 5758833"/>
              <a:gd name="connsiteY2" fmla="*/ 765970 h 775495"/>
              <a:gd name="connsiteX3" fmla="*/ 0 w 5758833"/>
              <a:gd name="connsiteY3" fmla="*/ 775495 h 775495"/>
              <a:gd name="connsiteX0" fmla="*/ 156192 w 5234576"/>
              <a:gd name="connsiteY0" fmla="*/ 642145 h 642145"/>
              <a:gd name="connsiteX1" fmla="*/ 0 w 5234576"/>
              <a:gd name="connsiteY1" fmla="*/ 0 h 642145"/>
              <a:gd name="connsiteX2" fmla="*/ 5234576 w 5234576"/>
              <a:gd name="connsiteY2" fmla="*/ 632620 h 642145"/>
              <a:gd name="connsiteX3" fmla="*/ 156192 w 5234576"/>
              <a:gd name="connsiteY3" fmla="*/ 642145 h 642145"/>
              <a:gd name="connsiteX0" fmla="*/ 156192 w 2510426"/>
              <a:gd name="connsiteY0" fmla="*/ 642145 h 689770"/>
              <a:gd name="connsiteX1" fmla="*/ 0 w 2510426"/>
              <a:gd name="connsiteY1" fmla="*/ 0 h 689770"/>
              <a:gd name="connsiteX2" fmla="*/ 2510426 w 2510426"/>
              <a:gd name="connsiteY2" fmla="*/ 689770 h 689770"/>
              <a:gd name="connsiteX3" fmla="*/ 156192 w 2510426"/>
              <a:gd name="connsiteY3" fmla="*/ 642145 h 689770"/>
              <a:gd name="connsiteX0" fmla="*/ 79992 w 2510426"/>
              <a:gd name="connsiteY0" fmla="*/ 718345 h 718345"/>
              <a:gd name="connsiteX1" fmla="*/ 0 w 2510426"/>
              <a:gd name="connsiteY1" fmla="*/ 0 h 718345"/>
              <a:gd name="connsiteX2" fmla="*/ 2510426 w 2510426"/>
              <a:gd name="connsiteY2" fmla="*/ 689770 h 718345"/>
              <a:gd name="connsiteX3" fmla="*/ 79992 w 2510426"/>
              <a:gd name="connsiteY3" fmla="*/ 718345 h 718345"/>
              <a:gd name="connsiteX0" fmla="*/ 79992 w 2560217"/>
              <a:gd name="connsiteY0" fmla="*/ 718345 h 734220"/>
              <a:gd name="connsiteX1" fmla="*/ 0 w 2560217"/>
              <a:gd name="connsiteY1" fmla="*/ 0 h 734220"/>
              <a:gd name="connsiteX2" fmla="*/ 2560217 w 2560217"/>
              <a:gd name="connsiteY2" fmla="*/ 734220 h 734220"/>
              <a:gd name="connsiteX3" fmla="*/ 79992 w 2560217"/>
              <a:gd name="connsiteY3" fmla="*/ 718345 h 734220"/>
              <a:gd name="connsiteX0" fmla="*/ 139741 w 2560217"/>
              <a:gd name="connsiteY0" fmla="*/ 750095 h 750095"/>
              <a:gd name="connsiteX1" fmla="*/ 0 w 2560217"/>
              <a:gd name="connsiteY1" fmla="*/ 0 h 750095"/>
              <a:gd name="connsiteX2" fmla="*/ 2560217 w 2560217"/>
              <a:gd name="connsiteY2" fmla="*/ 734220 h 750095"/>
              <a:gd name="connsiteX3" fmla="*/ 139741 w 2560217"/>
              <a:gd name="connsiteY3" fmla="*/ 750095 h 750095"/>
              <a:gd name="connsiteX0" fmla="*/ 468362 w 2888838"/>
              <a:gd name="connsiteY0" fmla="*/ 921545 h 921545"/>
              <a:gd name="connsiteX1" fmla="*/ 0 w 2888838"/>
              <a:gd name="connsiteY1" fmla="*/ 0 h 921545"/>
              <a:gd name="connsiteX2" fmla="*/ 2888838 w 2888838"/>
              <a:gd name="connsiteY2" fmla="*/ 905670 h 921545"/>
              <a:gd name="connsiteX3" fmla="*/ 468362 w 2888838"/>
              <a:gd name="connsiteY3" fmla="*/ 921545 h 9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8838" h="921545">
                <a:moveTo>
                  <a:pt x="468362" y="921545"/>
                </a:moveTo>
                <a:lnTo>
                  <a:pt x="0" y="0"/>
                </a:lnTo>
                <a:lnTo>
                  <a:pt x="2888838" y="905670"/>
                </a:lnTo>
                <a:lnTo>
                  <a:pt x="468362" y="921545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18" name="삼각형 29">
            <a:extLst>
              <a:ext uri="{FF2B5EF4-FFF2-40B4-BE49-F238E27FC236}">
                <a16:creationId xmlns:a16="http://schemas.microsoft.com/office/drawing/2014/main" id="{96AF35FB-64B6-D247-ADAC-782EE3B3A3C7}"/>
              </a:ext>
            </a:extLst>
          </p:cNvPr>
          <p:cNvSpPr/>
          <p:nvPr/>
        </p:nvSpPr>
        <p:spPr>
          <a:xfrm>
            <a:off x="4373368" y="1605106"/>
            <a:ext cx="1842111" cy="460772"/>
          </a:xfrm>
          <a:custGeom>
            <a:avLst/>
            <a:gdLst>
              <a:gd name="connsiteX0" fmla="*/ 0 w 4173509"/>
              <a:gd name="connsiteY0" fmla="*/ 775495 h 775495"/>
              <a:gd name="connsiteX1" fmla="*/ 3796683 w 4173509"/>
              <a:gd name="connsiteY1" fmla="*/ 0 h 775495"/>
              <a:gd name="connsiteX2" fmla="*/ 4173509 w 4173509"/>
              <a:gd name="connsiteY2" fmla="*/ 775495 h 775495"/>
              <a:gd name="connsiteX3" fmla="*/ 0 w 4173509"/>
              <a:gd name="connsiteY3" fmla="*/ 775495 h 775495"/>
              <a:gd name="connsiteX0" fmla="*/ 0 w 6135659"/>
              <a:gd name="connsiteY0" fmla="*/ 775495 h 775495"/>
              <a:gd name="connsiteX1" fmla="*/ 5758833 w 6135659"/>
              <a:gd name="connsiteY1" fmla="*/ 0 h 775495"/>
              <a:gd name="connsiteX2" fmla="*/ 6135659 w 6135659"/>
              <a:gd name="connsiteY2" fmla="*/ 775495 h 775495"/>
              <a:gd name="connsiteX3" fmla="*/ 0 w 6135659"/>
              <a:gd name="connsiteY3" fmla="*/ 775495 h 775495"/>
              <a:gd name="connsiteX0" fmla="*/ 0 w 5758833"/>
              <a:gd name="connsiteY0" fmla="*/ 775495 h 775495"/>
              <a:gd name="connsiteX1" fmla="*/ 5758833 w 5758833"/>
              <a:gd name="connsiteY1" fmla="*/ 0 h 775495"/>
              <a:gd name="connsiteX2" fmla="*/ 5078384 w 5758833"/>
              <a:gd name="connsiteY2" fmla="*/ 765970 h 775495"/>
              <a:gd name="connsiteX3" fmla="*/ 0 w 5758833"/>
              <a:gd name="connsiteY3" fmla="*/ 775495 h 775495"/>
              <a:gd name="connsiteX0" fmla="*/ 156192 w 5234576"/>
              <a:gd name="connsiteY0" fmla="*/ 642145 h 642145"/>
              <a:gd name="connsiteX1" fmla="*/ 0 w 5234576"/>
              <a:gd name="connsiteY1" fmla="*/ 0 h 642145"/>
              <a:gd name="connsiteX2" fmla="*/ 5234576 w 5234576"/>
              <a:gd name="connsiteY2" fmla="*/ 632620 h 642145"/>
              <a:gd name="connsiteX3" fmla="*/ 156192 w 5234576"/>
              <a:gd name="connsiteY3" fmla="*/ 642145 h 642145"/>
              <a:gd name="connsiteX0" fmla="*/ 156192 w 2510426"/>
              <a:gd name="connsiteY0" fmla="*/ 642145 h 689770"/>
              <a:gd name="connsiteX1" fmla="*/ 0 w 2510426"/>
              <a:gd name="connsiteY1" fmla="*/ 0 h 689770"/>
              <a:gd name="connsiteX2" fmla="*/ 2510426 w 2510426"/>
              <a:gd name="connsiteY2" fmla="*/ 689770 h 689770"/>
              <a:gd name="connsiteX3" fmla="*/ 156192 w 2510426"/>
              <a:gd name="connsiteY3" fmla="*/ 642145 h 689770"/>
              <a:gd name="connsiteX0" fmla="*/ 79992 w 2510426"/>
              <a:gd name="connsiteY0" fmla="*/ 718345 h 718345"/>
              <a:gd name="connsiteX1" fmla="*/ 0 w 2510426"/>
              <a:gd name="connsiteY1" fmla="*/ 0 h 718345"/>
              <a:gd name="connsiteX2" fmla="*/ 2510426 w 2510426"/>
              <a:gd name="connsiteY2" fmla="*/ 689770 h 718345"/>
              <a:gd name="connsiteX3" fmla="*/ 79992 w 2510426"/>
              <a:gd name="connsiteY3" fmla="*/ 718345 h 718345"/>
              <a:gd name="connsiteX0" fmla="*/ 79992 w 2560217"/>
              <a:gd name="connsiteY0" fmla="*/ 718345 h 734220"/>
              <a:gd name="connsiteX1" fmla="*/ 0 w 2560217"/>
              <a:gd name="connsiteY1" fmla="*/ 0 h 734220"/>
              <a:gd name="connsiteX2" fmla="*/ 2560217 w 2560217"/>
              <a:gd name="connsiteY2" fmla="*/ 734220 h 734220"/>
              <a:gd name="connsiteX3" fmla="*/ 79992 w 2560217"/>
              <a:gd name="connsiteY3" fmla="*/ 718345 h 734220"/>
              <a:gd name="connsiteX0" fmla="*/ 139741 w 2560217"/>
              <a:gd name="connsiteY0" fmla="*/ 750095 h 750095"/>
              <a:gd name="connsiteX1" fmla="*/ 0 w 2560217"/>
              <a:gd name="connsiteY1" fmla="*/ 0 h 750095"/>
              <a:gd name="connsiteX2" fmla="*/ 2560217 w 2560217"/>
              <a:gd name="connsiteY2" fmla="*/ 734220 h 750095"/>
              <a:gd name="connsiteX3" fmla="*/ 139741 w 2560217"/>
              <a:gd name="connsiteY3" fmla="*/ 750095 h 750095"/>
              <a:gd name="connsiteX0" fmla="*/ 468362 w 2888838"/>
              <a:gd name="connsiteY0" fmla="*/ 921545 h 921545"/>
              <a:gd name="connsiteX1" fmla="*/ 0 w 2888838"/>
              <a:gd name="connsiteY1" fmla="*/ 0 h 921545"/>
              <a:gd name="connsiteX2" fmla="*/ 2888838 w 2888838"/>
              <a:gd name="connsiteY2" fmla="*/ 905670 h 921545"/>
              <a:gd name="connsiteX3" fmla="*/ 468362 w 2888838"/>
              <a:gd name="connsiteY3" fmla="*/ 921545 h 9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8838" h="921545">
                <a:moveTo>
                  <a:pt x="468362" y="921545"/>
                </a:moveTo>
                <a:lnTo>
                  <a:pt x="0" y="0"/>
                </a:lnTo>
                <a:lnTo>
                  <a:pt x="2888838" y="905670"/>
                </a:lnTo>
                <a:lnTo>
                  <a:pt x="468362" y="921545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975347" y="192909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76641" y="73327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29838"/>
            <a:ext cx="990953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" y="1307701"/>
            <a:ext cx="1114426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12531" y="97948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AC0B3D6-1171-4065-AD4D-C0ED8399114F}"/>
              </a:ext>
            </a:extLst>
          </p:cNvPr>
          <p:cNvSpPr/>
          <p:nvPr/>
        </p:nvSpPr>
        <p:spPr>
          <a:xfrm>
            <a:off x="2425339" y="884886"/>
            <a:ext cx="6205001" cy="2963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" y="2476501"/>
            <a:ext cx="1038232" cy="12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교과목록에서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교과의 수업관찰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교과에 대해 학생이 입력한 수업관찰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나의다짐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수업노트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성찰노트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을 확인하고 첨삭할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입력된 교과활동내역을 워드문서로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다운로드할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수업관찰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68E6EF97-D3CF-4A7F-AF49-AA9B769A4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05" y="2556128"/>
            <a:ext cx="8332017" cy="212171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933979F-7E2B-47DB-9287-47DF6CA97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05" y="749515"/>
            <a:ext cx="8332018" cy="2044244"/>
          </a:xfrm>
          <a:prstGeom prst="rect">
            <a:avLst/>
          </a:prstGeom>
        </p:spPr>
      </p:pic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6844FB09-A387-43D6-B5AF-0FFAE54A49B6}"/>
              </a:ext>
            </a:extLst>
          </p:cNvPr>
          <p:cNvSpPr/>
          <p:nvPr/>
        </p:nvSpPr>
        <p:spPr>
          <a:xfrm>
            <a:off x="6410259" y="2012933"/>
            <a:ext cx="2485738" cy="1806614"/>
          </a:xfrm>
          <a:prstGeom prst="triangle">
            <a:avLst>
              <a:gd name="adj" fmla="val 57405"/>
            </a:avLst>
          </a:prstGeom>
          <a:solidFill>
            <a:schemeClr val="bg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9624D32-DD34-4A51-A6B5-4820C8EFD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258" y="3819547"/>
            <a:ext cx="2485739" cy="1329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D67D60A9-50AB-4388-B819-E9A61604A529}"/>
              </a:ext>
            </a:extLst>
          </p:cNvPr>
          <p:cNvSpPr/>
          <p:nvPr/>
        </p:nvSpPr>
        <p:spPr>
          <a:xfrm>
            <a:off x="248004" y="2550678"/>
            <a:ext cx="1917760" cy="239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D21C1ED-DB9F-45A4-8D66-C5A1925B1661}"/>
              </a:ext>
            </a:extLst>
          </p:cNvPr>
          <p:cNvSpPr/>
          <p:nvPr/>
        </p:nvSpPr>
        <p:spPr>
          <a:xfrm>
            <a:off x="7610220" y="1823625"/>
            <a:ext cx="931178" cy="255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1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 학교 포털 계정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아이디 혹은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사번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으로 로그인합니다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NanumBarunGothic" charset="-127"/>
                <a:sym typeface="Arial"/>
              </a:rPr>
              <a:t>※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  <a:cs typeface="NanumBarunGothic" charset="-127"/>
                <a:sym typeface="Arial"/>
              </a:rPr>
              <a:t>로그인이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NanumBarunGothic" charset="-127"/>
                <a:sym typeface="Arial"/>
              </a:rPr>
              <a:t> 되지 않을 경우 시스템 관리자에게 문의하시기 바랍니다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92" y="912728"/>
            <a:ext cx="5145559" cy="3682255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E234622-6605-4407-A87A-03671A0B3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79" y="2823816"/>
            <a:ext cx="484462" cy="484462"/>
          </a:xfrm>
          <a:prstGeom prst="rect">
            <a:avLst/>
          </a:prstGeom>
        </p:spPr>
      </p:pic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로그인하기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6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수업관찰에서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학생의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나의다짐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작성자에 대한 정보 및 내용을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첨삭지도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우수노트 선정을 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수업관찰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나의다짐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BF52112B-4ED1-443F-9CA6-511270997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111" y="641142"/>
            <a:ext cx="5169775" cy="4219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7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수업관찰에서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교과의 수업노트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주차별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수업노트 작성현황 및 학생명단을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수업관찰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수업노트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(1)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8EBF5F1E-F6C9-4CF8-983E-EFF88D69F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7" y="724469"/>
            <a:ext cx="7598886" cy="4056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7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수업관찰에서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학생의 수업노트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작성자에 대한 정보 및 내용을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첨삭지도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우수노트 선정을 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수업관찰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수업노트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(2)</a:t>
            </a:r>
            <a:endParaRPr lang="ko-KR" alt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F9D2CD13-3092-4DBF-A0A0-880F806B4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68" y="830818"/>
            <a:ext cx="8129063" cy="3733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7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수업관찰에서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교과의 성찰노트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교과에 대해 학생이 입력한 성찰노트를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수업관찰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성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찰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노트</a:t>
            </a:r>
            <a:endParaRPr lang="ko-KR" alt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F0227B71-B053-4454-B42C-2F6463C63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77" y="796545"/>
            <a:ext cx="8347046" cy="3859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7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수업관찰에서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학생의 성찰노트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작성자에 대한 정보 및 내용을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첨삭지도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우수노트 선정을 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수업관찰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성찰노트</a:t>
            </a:r>
            <a:endParaRPr lang="ko-KR" alt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C5380A1D-8A40-432E-B70B-1DE188A76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59" y="628345"/>
            <a:ext cx="5305682" cy="42322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7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포트폴리오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교육철학 페이지입니다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자신의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교육철학을 자유형식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가이드라인에 따라 항목별로 작성할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포트폴리오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교육철학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(1)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1822A6A-06B9-4792-B61B-824592FC6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040" y="776474"/>
            <a:ext cx="6510608" cy="2360990"/>
          </a:xfrm>
          <a:prstGeom prst="rect">
            <a:avLst/>
          </a:prstGeom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66" y="508328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307900" y="215018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29838"/>
            <a:ext cx="990953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8787" y="1843272"/>
            <a:ext cx="1114426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12531" y="97948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" y="3200754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자신의 교육철학을 자유형식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가이드라인에 따라 항목별로 작성할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현재 페이지는 자유형식으로 작성하는 페이지입니다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포트폴리오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교육철학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(2)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2EDF4BF-61D6-48A5-9B94-4E0F36F27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3" y="631117"/>
            <a:ext cx="5512335" cy="4151723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2FEE28-D6E2-4955-8664-40E388526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45" y="2424190"/>
            <a:ext cx="5243130" cy="2419659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03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자신의 교육철학을 자유형식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가이드라인에 따라 항목별로 작성할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현재 페이지는 항목별로 작성하는 페이지입니다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포트폴리오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교육철학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(3)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EC5360C-5D8C-4B4C-8242-191AD4BA1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2" y="615246"/>
            <a:ext cx="4544726" cy="4275999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C230B2C-DDB8-4D98-8C66-875D44C77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66" y="2203809"/>
            <a:ext cx="5353689" cy="2471667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89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포트폴리오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티칭스타일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진단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자신의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티칭스타일을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진단할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설문형식으로 항목에 대한 값을 선택합니다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다시 진단을 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완료할 경우 진단 결과보기를 클릭합니다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포트폴리오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티칭스타일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진단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8328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9A4C7EA-1925-4655-80DB-1A0617DC77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9"/>
          <a:stretch/>
        </p:blipFill>
        <p:spPr>
          <a:xfrm>
            <a:off x="2368151" y="676962"/>
            <a:ext cx="5016589" cy="2124731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grpSp>
        <p:nvGrpSpPr>
          <p:cNvPr id="2" name="그룹 1"/>
          <p:cNvGrpSpPr/>
          <p:nvPr/>
        </p:nvGrpSpPr>
        <p:grpSpPr>
          <a:xfrm>
            <a:off x="5000368" y="1739327"/>
            <a:ext cx="3979228" cy="3076724"/>
            <a:chOff x="3848767" y="1492929"/>
            <a:chExt cx="5018236" cy="3579754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794201D1-F578-4253-94A2-D533EC2F2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414" y="1492929"/>
              <a:ext cx="5016589" cy="1539434"/>
            </a:xfrm>
            <a:prstGeom prst="rect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934752FE-9FC5-4342-A663-86BE559A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67" y="3054552"/>
              <a:ext cx="5018236" cy="2018131"/>
            </a:xfrm>
            <a:prstGeom prst="rect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</p:pic>
        <p:grpSp>
          <p:nvGrpSpPr>
            <p:cNvPr id="21" name="그룹 109">
              <a:extLst>
                <a:ext uri="{FF2B5EF4-FFF2-40B4-BE49-F238E27FC236}">
                  <a16:creationId xmlns:a16="http://schemas.microsoft.com/office/drawing/2014/main" id="{65855C27-C0A1-4B5A-8DF5-C6EB0D94E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0414" y="2945276"/>
              <a:ext cx="5014942" cy="202075"/>
              <a:chOff x="3080493" y="1279525"/>
              <a:chExt cx="2808610" cy="266502"/>
            </a:xfrm>
          </p:grpSpPr>
          <p:sp>
            <p:nvSpPr>
              <p:cNvPr id="22" name="물결 21">
                <a:extLst>
                  <a:ext uri="{FF2B5EF4-FFF2-40B4-BE49-F238E27FC236}">
                    <a16:creationId xmlns:a16="http://schemas.microsoft.com/office/drawing/2014/main" id="{796D8897-5BFB-407C-AEF5-9C8B4174883C}"/>
                  </a:ext>
                </a:extLst>
              </p:cNvPr>
              <p:cNvSpPr/>
              <p:nvPr/>
            </p:nvSpPr>
            <p:spPr>
              <a:xfrm flipH="1">
                <a:off x="3080493" y="1279525"/>
                <a:ext cx="2808610" cy="266502"/>
              </a:xfrm>
              <a:prstGeom prst="wave">
                <a:avLst>
                  <a:gd name="adj1" fmla="val 2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3" name="자유형 14">
                <a:extLst>
                  <a:ext uri="{FF2B5EF4-FFF2-40B4-BE49-F238E27FC236}">
                    <a16:creationId xmlns:a16="http://schemas.microsoft.com/office/drawing/2014/main" id="{7A887C04-3F9B-49FB-BEF1-9365A1E1362A}"/>
                  </a:ext>
                </a:extLst>
              </p:cNvPr>
              <p:cNvSpPr/>
              <p:nvPr/>
            </p:nvSpPr>
            <p:spPr>
              <a:xfrm rot="5400000" flipH="1">
                <a:off x="4417873" y="80601"/>
                <a:ext cx="133251" cy="2664349"/>
              </a:xfrm>
              <a:custGeom>
                <a:avLst/>
                <a:gdLst>
                  <a:gd name="connsiteX0" fmla="*/ 71562 w 186856"/>
                  <a:gd name="connsiteY0" fmla="*/ 0 h 3093057"/>
                  <a:gd name="connsiteX1" fmla="*/ 159027 w 186856"/>
                  <a:gd name="connsiteY1" fmla="*/ 302150 h 3093057"/>
                  <a:gd name="connsiteX2" fmla="*/ 174929 w 186856"/>
                  <a:gd name="connsiteY2" fmla="*/ 818984 h 3093057"/>
                  <a:gd name="connsiteX3" fmla="*/ 87465 w 186856"/>
                  <a:gd name="connsiteY3" fmla="*/ 1637969 h 3093057"/>
                  <a:gd name="connsiteX4" fmla="*/ 15903 w 186856"/>
                  <a:gd name="connsiteY4" fmla="*/ 2194560 h 3093057"/>
                  <a:gd name="connsiteX5" fmla="*/ 15903 w 186856"/>
                  <a:gd name="connsiteY5" fmla="*/ 2576223 h 3093057"/>
                  <a:gd name="connsiteX6" fmla="*/ 111319 w 186856"/>
                  <a:gd name="connsiteY6" fmla="*/ 3093057 h 309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856" h="3093057">
                    <a:moveTo>
                      <a:pt x="71562" y="0"/>
                    </a:moveTo>
                    <a:cubicBezTo>
                      <a:pt x="106680" y="82826"/>
                      <a:pt x="141799" y="165653"/>
                      <a:pt x="159027" y="302150"/>
                    </a:cubicBezTo>
                    <a:cubicBezTo>
                      <a:pt x="176255" y="438647"/>
                      <a:pt x="186856" y="596348"/>
                      <a:pt x="174929" y="818984"/>
                    </a:cubicBezTo>
                    <a:cubicBezTo>
                      <a:pt x="163002" y="1041621"/>
                      <a:pt x="113969" y="1408706"/>
                      <a:pt x="87465" y="1637969"/>
                    </a:cubicBezTo>
                    <a:cubicBezTo>
                      <a:pt x="60961" y="1867232"/>
                      <a:pt x="27830" y="2038184"/>
                      <a:pt x="15903" y="2194560"/>
                    </a:cubicBezTo>
                    <a:cubicBezTo>
                      <a:pt x="3976" y="2350936"/>
                      <a:pt x="0" y="2426474"/>
                      <a:pt x="15903" y="2576223"/>
                    </a:cubicBezTo>
                    <a:cubicBezTo>
                      <a:pt x="31806" y="2725973"/>
                      <a:pt x="71562" y="2909515"/>
                      <a:pt x="111319" y="3093057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+mn-ea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8B208B-E7A3-4EFA-BB01-DD82A24E6792}"/>
                </a:ext>
              </a:extLst>
            </p:cNvPr>
            <p:cNvSpPr txBox="1"/>
            <p:nvPr/>
          </p:nvSpPr>
          <p:spPr bwMode="auto">
            <a:xfrm>
              <a:off x="6145754" y="3020857"/>
              <a:ext cx="211596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700" b="1" dirty="0">
                  <a:latin typeface="+mn-ea"/>
                  <a:ea typeface="+mn-ea"/>
                  <a:cs typeface="Verdana" pitchFamily="34" charset="0"/>
                </a:rPr>
                <a:t>중 </a:t>
              </a:r>
              <a:r>
                <a:rPr lang="ko-KR" altLang="en-US" sz="700" b="1" dirty="0" err="1">
                  <a:latin typeface="+mn-ea"/>
                  <a:ea typeface="+mn-ea"/>
                  <a:cs typeface="Verdana" pitchFamily="34" charset="0"/>
                </a:rPr>
                <a:t>략</a:t>
              </a:r>
              <a:endParaRPr lang="ko-KR" altLang="en-US" sz="700" b="1" dirty="0">
                <a:latin typeface="+mn-ea"/>
                <a:ea typeface="+mn-ea"/>
                <a:cs typeface="Verdana" pitchFamily="34" charset="0"/>
              </a:endParaRPr>
            </a:p>
          </p:txBody>
        </p:sp>
      </p:grpSp>
      <p:sp>
        <p:nvSpPr>
          <p:cNvPr id="29" name="타원 2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404859" y="240088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1170855"/>
            <a:ext cx="990953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8787" y="1843272"/>
            <a:ext cx="1114426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12531" y="122050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" y="3140371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1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티칭스타일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진단결과 페이지입니다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진단결과를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해당 진단결과로 교육철학을 작성할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진단결과를 기반으로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티칭스타일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특징을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이전 진단했던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티칭스타일과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비교하여 확인이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포트폴리오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티칭스타일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진단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진단결과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781EA0E-092B-4524-BEB0-0DC14E731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/>
          <a:stretch/>
        </p:blipFill>
        <p:spPr>
          <a:xfrm>
            <a:off x="1535228" y="667538"/>
            <a:ext cx="5924134" cy="2203764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3BE20F2-F52F-43E0-86F0-976ABAB61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28" y="2749844"/>
            <a:ext cx="5924134" cy="2180432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grpSp>
        <p:nvGrpSpPr>
          <p:cNvPr id="27" name="그룹 109">
            <a:extLst>
              <a:ext uri="{FF2B5EF4-FFF2-40B4-BE49-F238E27FC236}">
                <a16:creationId xmlns:a16="http://schemas.microsoft.com/office/drawing/2014/main" id="{A7C3E1E7-0656-496C-9B16-F8AA02FC415B}"/>
              </a:ext>
            </a:extLst>
          </p:cNvPr>
          <p:cNvGrpSpPr>
            <a:grpSpLocks/>
          </p:cNvGrpSpPr>
          <p:nvPr/>
        </p:nvGrpSpPr>
        <p:grpSpPr bwMode="auto">
          <a:xfrm>
            <a:off x="1546048" y="2630162"/>
            <a:ext cx="5905849" cy="202075"/>
            <a:chOff x="3080493" y="1279525"/>
            <a:chExt cx="2808610" cy="266502"/>
          </a:xfrm>
        </p:grpSpPr>
        <p:sp>
          <p:nvSpPr>
            <p:cNvPr id="28" name="물결 27">
              <a:extLst>
                <a:ext uri="{FF2B5EF4-FFF2-40B4-BE49-F238E27FC236}">
                  <a16:creationId xmlns:a16="http://schemas.microsoft.com/office/drawing/2014/main" id="{9910F3B2-F384-4E60-B324-B3DF20393B7E}"/>
                </a:ext>
              </a:extLst>
            </p:cNvPr>
            <p:cNvSpPr/>
            <p:nvPr/>
          </p:nvSpPr>
          <p:spPr>
            <a:xfrm flipH="1">
              <a:off x="3080493" y="1279525"/>
              <a:ext cx="2808610" cy="266502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+mn-ea"/>
              </a:endParaRPr>
            </a:p>
          </p:txBody>
        </p:sp>
        <p:sp>
          <p:nvSpPr>
            <p:cNvPr id="33" name="자유형 14">
              <a:extLst>
                <a:ext uri="{FF2B5EF4-FFF2-40B4-BE49-F238E27FC236}">
                  <a16:creationId xmlns:a16="http://schemas.microsoft.com/office/drawing/2014/main" id="{F3B6A71A-2A82-4898-8C4F-774BB8C37ED0}"/>
                </a:ext>
              </a:extLst>
            </p:cNvPr>
            <p:cNvSpPr/>
            <p:nvPr/>
          </p:nvSpPr>
          <p:spPr>
            <a:xfrm rot="5400000" flipH="1">
              <a:off x="4417873" y="80601"/>
              <a:ext cx="133251" cy="2664349"/>
            </a:xfrm>
            <a:custGeom>
              <a:avLst/>
              <a:gdLst>
                <a:gd name="connsiteX0" fmla="*/ 71562 w 186856"/>
                <a:gd name="connsiteY0" fmla="*/ 0 h 3093057"/>
                <a:gd name="connsiteX1" fmla="*/ 159027 w 186856"/>
                <a:gd name="connsiteY1" fmla="*/ 302150 h 3093057"/>
                <a:gd name="connsiteX2" fmla="*/ 174929 w 186856"/>
                <a:gd name="connsiteY2" fmla="*/ 818984 h 3093057"/>
                <a:gd name="connsiteX3" fmla="*/ 87465 w 186856"/>
                <a:gd name="connsiteY3" fmla="*/ 1637969 h 3093057"/>
                <a:gd name="connsiteX4" fmla="*/ 15903 w 186856"/>
                <a:gd name="connsiteY4" fmla="*/ 2194560 h 3093057"/>
                <a:gd name="connsiteX5" fmla="*/ 15903 w 186856"/>
                <a:gd name="connsiteY5" fmla="*/ 2576223 h 3093057"/>
                <a:gd name="connsiteX6" fmla="*/ 111319 w 186856"/>
                <a:gd name="connsiteY6" fmla="*/ 3093057 h 309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856" h="3093057">
                  <a:moveTo>
                    <a:pt x="71562" y="0"/>
                  </a:moveTo>
                  <a:cubicBezTo>
                    <a:pt x="106680" y="82826"/>
                    <a:pt x="141799" y="165653"/>
                    <a:pt x="159027" y="302150"/>
                  </a:cubicBezTo>
                  <a:cubicBezTo>
                    <a:pt x="176255" y="438647"/>
                    <a:pt x="186856" y="596348"/>
                    <a:pt x="174929" y="818984"/>
                  </a:cubicBezTo>
                  <a:cubicBezTo>
                    <a:pt x="163002" y="1041621"/>
                    <a:pt x="113969" y="1408706"/>
                    <a:pt x="87465" y="1637969"/>
                  </a:cubicBezTo>
                  <a:cubicBezTo>
                    <a:pt x="60961" y="1867232"/>
                    <a:pt x="27830" y="2038184"/>
                    <a:pt x="15903" y="2194560"/>
                  </a:cubicBezTo>
                  <a:cubicBezTo>
                    <a:pt x="3976" y="2350936"/>
                    <a:pt x="0" y="2426474"/>
                    <a:pt x="15903" y="2576223"/>
                  </a:cubicBezTo>
                  <a:cubicBezTo>
                    <a:pt x="31806" y="2725973"/>
                    <a:pt x="71562" y="2909515"/>
                    <a:pt x="111319" y="3093057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+mn-ea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12A37C7-E7EF-4E71-8EB1-73D43B414FCB}"/>
              </a:ext>
            </a:extLst>
          </p:cNvPr>
          <p:cNvSpPr txBox="1"/>
          <p:nvPr/>
        </p:nvSpPr>
        <p:spPr bwMode="auto">
          <a:xfrm>
            <a:off x="4411534" y="2659045"/>
            <a:ext cx="211596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700" b="1" dirty="0">
                <a:latin typeface="+mn-ea"/>
                <a:ea typeface="+mn-ea"/>
                <a:cs typeface="Verdana" pitchFamily="34" charset="0"/>
              </a:rPr>
              <a:t>중 </a:t>
            </a:r>
            <a:r>
              <a:rPr lang="ko-KR" altLang="en-US" sz="700" b="1" dirty="0" err="1">
                <a:latin typeface="+mn-ea"/>
                <a:ea typeface="+mn-ea"/>
                <a:cs typeface="Verdana" pitchFamily="34" charset="0"/>
              </a:rPr>
              <a:t>략</a:t>
            </a:r>
            <a:endParaRPr lang="ko-KR" altLang="en-US" sz="700" b="1" dirty="0">
              <a:latin typeface="+mn-ea"/>
              <a:ea typeface="+mn-ea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35"/>
            <a:ext cx="9124948" cy="43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메뉴 구성이며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원하는 메뉴 클릭 시 해당 페이지로 이동됩니다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알람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및 매뉴얼을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확인할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회원정보 및 커뮤니티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게시글을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공지사항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비교과프로그램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 각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메뉴에 해당하는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대시보드를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5602F9-B005-4CDF-97F0-D1939505F05B}"/>
              </a:ext>
            </a:extLst>
          </p:cNvPr>
          <p:cNvSpPr/>
          <p:nvPr/>
        </p:nvSpPr>
        <p:spPr>
          <a:xfrm>
            <a:off x="6739" y="818598"/>
            <a:ext cx="1072766" cy="17905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284888" y="883811"/>
            <a:ext cx="7558892" cy="935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284889" y="1907628"/>
            <a:ext cx="7558891" cy="2961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B6036B-C757-4A23-B347-5C52408BACD5}"/>
              </a:ext>
            </a:extLst>
          </p:cNvPr>
          <p:cNvSpPr/>
          <p:nvPr/>
        </p:nvSpPr>
        <p:spPr>
          <a:xfrm>
            <a:off x="7118131" y="558425"/>
            <a:ext cx="2006817" cy="238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3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대시보드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59452" y="88381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886846" y="60190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872169" y="88381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872169" y="198455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" y="2645993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교과활동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클릭시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현재학기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전체학기 교과목록 페이지로 이동 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현재학기와 전체학기 교과정보를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교과활동에 대한 내역을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본인의 년도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학기별로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교과활동에 대한 내역을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포트폴리오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42" y="648371"/>
            <a:ext cx="6254940" cy="283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3025" y="95559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891676"/>
            <a:ext cx="1036800" cy="549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8787" y="2065947"/>
            <a:ext cx="1114426" cy="267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2075" y="212398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599112" y="74276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" y="3175267"/>
            <a:ext cx="1031364" cy="12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개선활동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좌측하단 활동내역추가 버튼 클릭하여 활동내역을 추가하며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추가된 활동내역을 확인 및 수정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삭제가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포트폴리오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개선활동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5A131D55-EA62-42D1-9D5D-EEFCC6844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35" y="626543"/>
            <a:ext cx="8742550" cy="3632257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A5AA991-174B-4AB4-A9A5-3AAED0263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536" y="2442671"/>
            <a:ext cx="2587174" cy="2264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7049191F-F9A1-48C1-8EA5-751FCCD091ED}"/>
              </a:ext>
            </a:extLst>
          </p:cNvPr>
          <p:cNvSpPr/>
          <p:nvPr/>
        </p:nvSpPr>
        <p:spPr>
          <a:xfrm rot="16200000">
            <a:off x="411073" y="2591968"/>
            <a:ext cx="2264370" cy="1965778"/>
          </a:xfrm>
          <a:prstGeom prst="triangle">
            <a:avLst>
              <a:gd name="adj" fmla="val 81277"/>
            </a:avLst>
          </a:prstGeom>
          <a:solidFill>
            <a:schemeClr val="bg1">
              <a:lumMod val="6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DBCD370-E456-417D-8AA4-2272B62EC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992" y="2307410"/>
            <a:ext cx="2597176" cy="2651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D1236B06-3865-46E9-A4DD-FB017E49EA18}"/>
              </a:ext>
            </a:extLst>
          </p:cNvPr>
          <p:cNvSpPr/>
          <p:nvPr/>
        </p:nvSpPr>
        <p:spPr>
          <a:xfrm rot="5400000">
            <a:off x="6785897" y="3500068"/>
            <a:ext cx="2651446" cy="266131"/>
          </a:xfrm>
          <a:prstGeom prst="triangle">
            <a:avLst>
              <a:gd name="adj" fmla="val 52802"/>
            </a:avLst>
          </a:prstGeom>
          <a:solidFill>
            <a:schemeClr val="bg1">
              <a:lumMod val="6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2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신한대학교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시스템에서 운영하는 각종 게시판입니다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일반적인 게시판의 이용방법과 동일합니다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공지사항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31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31" y="508817"/>
            <a:ext cx="6952468" cy="28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4"/>
            <a:ext cx="1018836" cy="728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0965" y="95232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8657" y="1899927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11105" y="194013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" y="2453107"/>
            <a:ext cx="1094011" cy="13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5919" y="4640704"/>
            <a:ext cx="4061256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6200586" y="5535464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-1" y="1733"/>
            <a:ext cx="5535835" cy="6885384"/>
            <a:chOff x="-1" y="1733"/>
            <a:chExt cx="5535835" cy="68853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33"/>
              <a:ext cx="5478123" cy="685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-1" y="1733"/>
              <a:ext cx="5535835" cy="6885384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7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비교과프로그램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리스트를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분류별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전체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학습역량강화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진로심리상담강화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취창업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지원강화 등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 선택이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역량별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 선택이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참여 하고자 하는 프로그램 클릭하여 상세정보 페이지로 이동합니다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전체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전체</a:t>
            </a:r>
            <a:endParaRPr lang="ko-KR" alt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2220560" y="667265"/>
            <a:ext cx="6908327" cy="2594919"/>
            <a:chOff x="2220560" y="667265"/>
            <a:chExt cx="6908327" cy="2594919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4" t="2550" b="4442"/>
            <a:stretch/>
          </p:blipFill>
          <p:spPr bwMode="auto">
            <a:xfrm>
              <a:off x="2220560" y="667265"/>
              <a:ext cx="6908327" cy="259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27576" r="4362"/>
            <a:stretch/>
          </p:blipFill>
          <p:spPr bwMode="auto">
            <a:xfrm>
              <a:off x="2763140" y="930552"/>
              <a:ext cx="5754886" cy="59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5910" cy="44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20"/>
          <p:cNvGrpSpPr/>
          <p:nvPr/>
        </p:nvGrpSpPr>
        <p:grpSpPr>
          <a:xfrm>
            <a:off x="4743450" y="2940051"/>
            <a:ext cx="4155303" cy="1719042"/>
            <a:chOff x="3987604" y="3465474"/>
            <a:chExt cx="3906240" cy="1522485"/>
          </a:xfrm>
        </p:grpSpPr>
        <p:sp>
          <p:nvSpPr>
            <p:cNvPr id="22" name="오른쪽 화살표 21"/>
            <p:cNvSpPr/>
            <p:nvPr/>
          </p:nvSpPr>
          <p:spPr>
            <a:xfrm>
              <a:off x="5903531" y="4492021"/>
              <a:ext cx="119444" cy="111918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604" y="3465474"/>
              <a:ext cx="1777384" cy="15224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6" y="4170759"/>
              <a:ext cx="1769268" cy="7544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4"/>
            <a:ext cx="1018836" cy="1503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29234" y="107777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6028" y="96175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4062580" y="902674"/>
            <a:ext cx="3081169" cy="625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2273300" y="1890296"/>
            <a:ext cx="1600200" cy="1371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BE234622-6605-4407-A87A-03671A0B39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1535" y="2481942"/>
            <a:ext cx="484462" cy="484462"/>
          </a:xfrm>
          <a:prstGeom prst="rect">
            <a:avLst/>
          </a:prstGeom>
        </p:spPr>
      </p:pic>
      <p:cxnSp>
        <p:nvCxnSpPr>
          <p:cNvPr id="31" name="꺾인 연결선 30"/>
          <p:cNvCxnSpPr>
            <a:stCxn id="29" idx="2"/>
            <a:endCxn id="23" idx="1"/>
          </p:cNvCxnSpPr>
          <p:nvPr/>
        </p:nvCxnSpPr>
        <p:spPr>
          <a:xfrm rot="16200000" flipH="1">
            <a:off x="3639731" y="2695853"/>
            <a:ext cx="537388" cy="1670050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173323" y="77894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174395" y="33792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7078" y="1037563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" y="2944700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78" y="4581664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51138" y="5183689"/>
            <a:ext cx="8487741" cy="1441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프로그램 신청은 개인 신청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팀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주제 신청 세 가지 모드가 지원됩니다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-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개인 신청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[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신청하기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버튼 클릭 시 프로그램 ‘신청대상’ 에 따라 신청가능여부를 확인합니다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-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팀 신청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[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팀장 신청하기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를 통해 팀장이 팀을 개설 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팀원들에게 비밀번호를 공유하여 팀원을 접수 받습니다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         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또는 팀원을 공개 모집 후 팀장 혹은 프로그램 운영자가 개별 승인할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-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주제 신청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주제 선택 뒤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신청하기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버튼 클릭 시 프로그램 ‘신청대상’ 에 따라 신청합니다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전체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프로그램 신청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(1)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5AE1A38-E06E-451B-AADB-A5A33AD1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66" y="3292603"/>
            <a:ext cx="2262584" cy="1546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291B3DC-FAE8-4349-A62F-0495ABE81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39" y="3292603"/>
            <a:ext cx="2262583" cy="1547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AA9E67B-CFBA-42F5-A07F-443C1F0A4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902" y="3292603"/>
            <a:ext cx="2262584" cy="155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삼각형 56">
            <a:extLst>
              <a:ext uri="{FF2B5EF4-FFF2-40B4-BE49-F238E27FC236}">
                <a16:creationId xmlns:a16="http://schemas.microsoft.com/office/drawing/2014/main" id="{DA1A3C7B-CFC8-4229-AF0D-DEF56843D056}"/>
              </a:ext>
            </a:extLst>
          </p:cNvPr>
          <p:cNvSpPr/>
          <p:nvPr/>
        </p:nvSpPr>
        <p:spPr>
          <a:xfrm>
            <a:off x="141240" y="2895799"/>
            <a:ext cx="6804394" cy="379552"/>
          </a:xfrm>
          <a:prstGeom prst="triangle">
            <a:avLst>
              <a:gd name="adj" fmla="val 55776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CC4EC7E-9369-4434-9780-F4BDBCE6645B}"/>
              </a:ext>
            </a:extLst>
          </p:cNvPr>
          <p:cNvSpPr/>
          <p:nvPr/>
        </p:nvSpPr>
        <p:spPr>
          <a:xfrm>
            <a:off x="3981257" y="2408154"/>
            <a:ext cx="841897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개인 신청 시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22EBCC9-133E-4213-9060-1A5FA9874243}"/>
              </a:ext>
            </a:extLst>
          </p:cNvPr>
          <p:cNvSpPr/>
          <p:nvPr/>
        </p:nvSpPr>
        <p:spPr>
          <a:xfrm>
            <a:off x="5424932" y="3192092"/>
            <a:ext cx="1072730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 err="1">
                <a:solidFill>
                  <a:srgbClr val="0071BE"/>
                </a:solidFill>
                <a:latin typeface="+mn-ea"/>
                <a:cs typeface="NanumBarunGothic" charset="-127"/>
              </a:rPr>
              <a:t>주제단위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 신청 시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34F934F-A971-4F84-AE18-ACE90E16ABD0}"/>
              </a:ext>
            </a:extLst>
          </p:cNvPr>
          <p:cNvSpPr/>
          <p:nvPr/>
        </p:nvSpPr>
        <p:spPr>
          <a:xfrm>
            <a:off x="1940511" y="3192092"/>
            <a:ext cx="997389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팀 단위 신청 시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5111E653-712B-46FC-A710-8EC3BB1DD496}"/>
              </a:ext>
            </a:extLst>
          </p:cNvPr>
          <p:cNvSpPr/>
          <p:nvPr/>
        </p:nvSpPr>
        <p:spPr>
          <a:xfrm>
            <a:off x="8277150" y="1882887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/>
              <a:t>로그인</a:t>
            </a:r>
            <a:endParaRPr kumimoji="1" lang="ko-KR" altLang="en-US" sz="1000" dirty="0"/>
          </a:p>
        </p:txBody>
      </p:sp>
      <p:sp>
        <p:nvSpPr>
          <p:cNvPr id="23" name="모서리가 둥근 직사각형 63">
            <a:extLst>
              <a:ext uri="{FF2B5EF4-FFF2-40B4-BE49-F238E27FC236}">
                <a16:creationId xmlns:a16="http://schemas.microsoft.com/office/drawing/2014/main" id="{944EF841-C73A-4B63-BB68-3937D5F97349}"/>
              </a:ext>
            </a:extLst>
          </p:cNvPr>
          <p:cNvSpPr/>
          <p:nvPr/>
        </p:nvSpPr>
        <p:spPr>
          <a:xfrm>
            <a:off x="8277150" y="2658503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신청대상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선별</a:t>
            </a:r>
          </a:p>
        </p:txBody>
      </p:sp>
      <p:sp>
        <p:nvSpPr>
          <p:cNvPr id="24" name="모서리가 둥근 직사각형 64">
            <a:extLst>
              <a:ext uri="{FF2B5EF4-FFF2-40B4-BE49-F238E27FC236}">
                <a16:creationId xmlns:a16="http://schemas.microsoft.com/office/drawing/2014/main" id="{2CE9FFAF-B802-4E58-8BA6-77E196A41161}"/>
              </a:ext>
            </a:extLst>
          </p:cNvPr>
          <p:cNvSpPr/>
          <p:nvPr/>
        </p:nvSpPr>
        <p:spPr>
          <a:xfrm>
            <a:off x="8277148" y="4208048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개인</a:t>
            </a:r>
            <a:r>
              <a:rPr kumimoji="1" lang="en-US" altLang="ko-KR" sz="700" dirty="0"/>
              <a:t>/</a:t>
            </a:r>
            <a:r>
              <a:rPr kumimoji="1" lang="ko-KR" altLang="en-US" sz="700" dirty="0"/>
              <a:t>팀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신청</a:t>
            </a:r>
          </a:p>
        </p:txBody>
      </p:sp>
      <p:sp>
        <p:nvSpPr>
          <p:cNvPr id="25" name="모서리가 둥근 직사각형 65">
            <a:extLst>
              <a:ext uri="{FF2B5EF4-FFF2-40B4-BE49-F238E27FC236}">
                <a16:creationId xmlns:a16="http://schemas.microsoft.com/office/drawing/2014/main" id="{AFFFEB58-DA04-4349-9EF3-B0A27BAD8DD1}"/>
              </a:ext>
            </a:extLst>
          </p:cNvPr>
          <p:cNvSpPr/>
          <p:nvPr/>
        </p:nvSpPr>
        <p:spPr>
          <a:xfrm>
            <a:off x="8277150" y="1108177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신청접수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기간확인</a:t>
            </a:r>
          </a:p>
        </p:txBody>
      </p:sp>
      <p:sp>
        <p:nvSpPr>
          <p:cNvPr id="26" name="모서리가 둥근 직사각형 66">
            <a:extLst>
              <a:ext uri="{FF2B5EF4-FFF2-40B4-BE49-F238E27FC236}">
                <a16:creationId xmlns:a16="http://schemas.microsoft.com/office/drawing/2014/main" id="{8D8D2258-824C-44E5-AC1B-937059F1A654}"/>
              </a:ext>
            </a:extLst>
          </p:cNvPr>
          <p:cNvSpPr/>
          <p:nvPr/>
        </p:nvSpPr>
        <p:spPr>
          <a:xfrm>
            <a:off x="8277149" y="3439567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모집인원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제한확인</a:t>
            </a:r>
          </a:p>
        </p:txBody>
      </p:sp>
      <p:sp>
        <p:nvSpPr>
          <p:cNvPr id="27" name="모서리가 둥근 직사각형 67">
            <a:extLst>
              <a:ext uri="{FF2B5EF4-FFF2-40B4-BE49-F238E27FC236}">
                <a16:creationId xmlns:a16="http://schemas.microsoft.com/office/drawing/2014/main" id="{3A5FA24C-AD4B-4904-849E-95FFA2AD3663}"/>
              </a:ext>
            </a:extLst>
          </p:cNvPr>
          <p:cNvSpPr/>
          <p:nvPr/>
        </p:nvSpPr>
        <p:spPr>
          <a:xfrm>
            <a:off x="7316541" y="4208048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신청서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작성</a:t>
            </a:r>
          </a:p>
        </p:txBody>
      </p:sp>
      <p:sp>
        <p:nvSpPr>
          <p:cNvPr id="28" name="모서리가 둥근 직사각형 70">
            <a:extLst>
              <a:ext uri="{FF2B5EF4-FFF2-40B4-BE49-F238E27FC236}">
                <a16:creationId xmlns:a16="http://schemas.microsoft.com/office/drawing/2014/main" id="{CB7E0DB9-88CF-46CB-A6B6-F6E8B7C6B585}"/>
              </a:ext>
            </a:extLst>
          </p:cNvPr>
          <p:cNvSpPr/>
          <p:nvPr/>
        </p:nvSpPr>
        <p:spPr>
          <a:xfrm>
            <a:off x="7321195" y="3422924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800"/>
              <a:t>신청승인</a:t>
            </a:r>
            <a:endParaRPr kumimoji="1" lang="ko-KR" altLang="en-US" sz="800" dirty="0"/>
          </a:p>
        </p:txBody>
      </p:sp>
      <p:sp>
        <p:nvSpPr>
          <p:cNvPr id="29" name="모서리가 둥근 직사각형 71">
            <a:extLst>
              <a:ext uri="{FF2B5EF4-FFF2-40B4-BE49-F238E27FC236}">
                <a16:creationId xmlns:a16="http://schemas.microsoft.com/office/drawing/2014/main" id="{CBBBD590-0311-495B-8BD1-3B1A760A8946}"/>
              </a:ext>
            </a:extLst>
          </p:cNvPr>
          <p:cNvSpPr/>
          <p:nvPr/>
        </p:nvSpPr>
        <p:spPr>
          <a:xfrm>
            <a:off x="7318868" y="2651329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프로그램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참여</a:t>
            </a:r>
          </a:p>
        </p:txBody>
      </p:sp>
      <p:sp>
        <p:nvSpPr>
          <p:cNvPr id="30" name="모서리가 둥근 직사각형 72">
            <a:extLst>
              <a:ext uri="{FF2B5EF4-FFF2-40B4-BE49-F238E27FC236}">
                <a16:creationId xmlns:a16="http://schemas.microsoft.com/office/drawing/2014/main" id="{F8B4CE8F-3E75-4378-88D8-494B278F58A1}"/>
              </a:ext>
            </a:extLst>
          </p:cNvPr>
          <p:cNvSpPr/>
          <p:nvPr/>
        </p:nvSpPr>
        <p:spPr>
          <a:xfrm>
            <a:off x="7316541" y="1879734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만족도 조사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참여</a:t>
            </a:r>
          </a:p>
        </p:txBody>
      </p:sp>
      <p:sp>
        <p:nvSpPr>
          <p:cNvPr id="31" name="모서리가 둥근 직사각형 73">
            <a:extLst>
              <a:ext uri="{FF2B5EF4-FFF2-40B4-BE49-F238E27FC236}">
                <a16:creationId xmlns:a16="http://schemas.microsoft.com/office/drawing/2014/main" id="{40EA7F98-E25C-4F6B-8FD8-B8437C3F6A5C}"/>
              </a:ext>
            </a:extLst>
          </p:cNvPr>
          <p:cNvSpPr/>
          <p:nvPr/>
        </p:nvSpPr>
        <p:spPr>
          <a:xfrm>
            <a:off x="7316540" y="1113754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이수증 발급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CB0FAE0-2AA1-4458-9204-F63C43229975}"/>
              </a:ext>
            </a:extLst>
          </p:cNvPr>
          <p:cNvSpPr/>
          <p:nvPr/>
        </p:nvSpPr>
        <p:spPr>
          <a:xfrm>
            <a:off x="7290321" y="701308"/>
            <a:ext cx="1706725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1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1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1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프로그램 진행 절차</a:t>
            </a:r>
            <a:endParaRPr lang="ko-KR" altLang="ko-KR" sz="11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B0F5CFB-0ADF-4DE1-BF15-65623650B9EB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8628924" y="1646627"/>
            <a:ext cx="0" cy="236260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DC60C020-A59D-43D7-8DE9-F91A7E6EB20F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8628924" y="2421337"/>
            <a:ext cx="0" cy="237166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65C0F2B9-31A3-40E3-BC92-9A28268EB073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8628923" y="3196953"/>
            <a:ext cx="1" cy="242614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A4B2E89E-5F0D-4BFB-BF93-C476CD897CBF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 flipH="1">
            <a:off x="8628922" y="3978017"/>
            <a:ext cx="1" cy="230031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F42AB4F4-98E2-4809-A6A5-98454FB89314}"/>
              </a:ext>
            </a:extLst>
          </p:cNvPr>
          <p:cNvCxnSpPr>
            <a:cxnSpLocks/>
            <a:stCxn id="24" idx="1"/>
            <a:endCxn id="27" idx="3"/>
          </p:cNvCxnSpPr>
          <p:nvPr/>
        </p:nvCxnSpPr>
        <p:spPr>
          <a:xfrm flipH="1">
            <a:off x="8020088" y="4477273"/>
            <a:ext cx="257060" cy="0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EF90BD1C-D088-4B6F-9B6C-D13D484C46BD}"/>
              </a:ext>
            </a:extLst>
          </p:cNvPr>
          <p:cNvCxnSpPr>
            <a:cxnSpLocks/>
          </p:cNvCxnSpPr>
          <p:nvPr/>
        </p:nvCxnSpPr>
        <p:spPr>
          <a:xfrm flipV="1">
            <a:off x="7663659" y="3978017"/>
            <a:ext cx="4654" cy="246674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E0F8328F-0CBC-4CEF-ACA4-486CDB334AF5}"/>
              </a:ext>
            </a:extLst>
          </p:cNvPr>
          <p:cNvCxnSpPr>
            <a:cxnSpLocks/>
          </p:cNvCxnSpPr>
          <p:nvPr/>
        </p:nvCxnSpPr>
        <p:spPr>
          <a:xfrm flipH="1" flipV="1">
            <a:off x="7671948" y="3189779"/>
            <a:ext cx="2327" cy="233145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D903113-9692-42C3-AC61-33DAA2180D16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H="1" flipV="1">
            <a:off x="7668315" y="2418184"/>
            <a:ext cx="2327" cy="233145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40692901-D4FD-448F-AC3B-C8E90C20A6E8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68314" y="1652204"/>
            <a:ext cx="1" cy="227530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6"/>
          <a:stretch/>
        </p:blipFill>
        <p:spPr bwMode="auto">
          <a:xfrm>
            <a:off x="2426918" y="668867"/>
            <a:ext cx="2712530" cy="2162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6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CC4EC7E-9369-4434-9780-F4BDBCE6645B}"/>
              </a:ext>
            </a:extLst>
          </p:cNvPr>
          <p:cNvSpPr/>
          <p:nvPr/>
        </p:nvSpPr>
        <p:spPr>
          <a:xfrm>
            <a:off x="4178961" y="2148959"/>
            <a:ext cx="841897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개인 신청 시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pic>
        <p:nvPicPr>
          <p:cNvPr id="46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3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85103" y="772098"/>
            <a:ext cx="6409038" cy="3390422"/>
            <a:chOff x="1285103" y="772098"/>
            <a:chExt cx="6409038" cy="339042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103" y="772098"/>
              <a:ext cx="6409038" cy="3390422"/>
            </a:xfrm>
            <a:prstGeom prst="rect">
              <a:avLst/>
            </a:prstGeom>
            <a:noFill/>
            <a:ln>
              <a:noFill/>
            </a:ln>
            <a:effectLst>
              <a:outerShdw blurRad="190500" algn="ctr" rotWithShape="0">
                <a:schemeClr val="tx1">
                  <a:lumMod val="50000"/>
                  <a:lumOff val="50000"/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텍스트 상자 4">
              <a:extLst>
                <a:ext uri="{FF2B5EF4-FFF2-40B4-BE49-F238E27FC236}">
                  <a16:creationId xmlns:a16="http://schemas.microsoft.com/office/drawing/2014/main" id="{5565A297-A4AC-4CF2-95FE-98E088F37A8A}"/>
                </a:ext>
              </a:extLst>
            </p:cNvPr>
            <p:cNvSpPr txBox="1"/>
            <p:nvPr/>
          </p:nvSpPr>
          <p:spPr>
            <a:xfrm>
              <a:off x="2511317" y="1782214"/>
              <a:ext cx="249299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ko-KR" altLang="en-US" sz="1000" dirty="0"/>
                <a:t>홍길동 </a:t>
              </a:r>
              <a:r>
                <a:rPr kumimoji="1" lang="en-US" altLang="ko-KR" sz="1000" dirty="0"/>
                <a:t>/</a:t>
              </a:r>
              <a:r>
                <a:rPr kumimoji="1" lang="ko-KR" altLang="en-US" sz="1000" dirty="0"/>
                <a:t> </a:t>
              </a:r>
              <a:r>
                <a:rPr kumimoji="1" lang="en-US" altLang="ko-KR" sz="1000" dirty="0"/>
                <a:t>20171122</a:t>
              </a:r>
              <a:r>
                <a:rPr kumimoji="1" lang="ko-KR" altLang="en-US" sz="1000" dirty="0"/>
                <a:t> </a:t>
              </a:r>
              <a:r>
                <a:rPr kumimoji="1" lang="en-US" altLang="ko-KR" sz="1000" dirty="0"/>
                <a:t>/</a:t>
              </a:r>
              <a:r>
                <a:rPr kumimoji="1" lang="ko-KR" altLang="en-US" sz="1000" dirty="0"/>
                <a:t> ㅇㅇ대학 ㅇㅇㅇ학과</a:t>
              </a: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전체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프로그램 신청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(2)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E225E55-3B52-4FF8-92FD-B8A40E4F6C9E}"/>
              </a:ext>
            </a:extLst>
          </p:cNvPr>
          <p:cNvSpPr/>
          <p:nvPr/>
        </p:nvSpPr>
        <p:spPr>
          <a:xfrm>
            <a:off x="2511317" y="2044824"/>
            <a:ext cx="4182555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학사정보시스템에 입력되어 있을 경우 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휴대전화번호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는 자동으로 입력됩니다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104992-2CD9-4423-A921-596AF8AD4523}"/>
              </a:ext>
            </a:extLst>
          </p:cNvPr>
          <p:cNvSpPr/>
          <p:nvPr/>
        </p:nvSpPr>
        <p:spPr>
          <a:xfrm>
            <a:off x="2526557" y="2313756"/>
            <a:ext cx="4213013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학사정보시스템에 입력되어 있을 경우 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이메일주소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는 자동으로 입력됩니다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84C94A6-F1D7-43F6-9C34-4F81492820AA}"/>
              </a:ext>
            </a:extLst>
          </p:cNvPr>
          <p:cNvSpPr/>
          <p:nvPr/>
        </p:nvSpPr>
        <p:spPr>
          <a:xfrm>
            <a:off x="3513071" y="1551382"/>
            <a:ext cx="3546164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우선 예약 대기 기능으로 제한 시간 내 신청서를 작성해야 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6CDA518-BB8B-47B1-8E8E-80DCAD7C0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4"/>
          <a:stretch/>
        </p:blipFill>
        <p:spPr>
          <a:xfrm>
            <a:off x="238376" y="5095092"/>
            <a:ext cx="5220467" cy="1574211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C6894B6C-FEAB-46B6-9587-E4163870A6DF}"/>
              </a:ext>
            </a:extLst>
          </p:cNvPr>
          <p:cNvSpPr/>
          <p:nvPr/>
        </p:nvSpPr>
        <p:spPr>
          <a:xfrm>
            <a:off x="65686" y="4246137"/>
            <a:ext cx="176311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팀장 신청 시</a:t>
            </a:r>
            <a:endParaRPr lang="ko-KR" altLang="ko-KR" sz="15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88773A-C194-4457-B82E-99BE61C940FD}"/>
              </a:ext>
            </a:extLst>
          </p:cNvPr>
          <p:cNvSpPr/>
          <p:nvPr/>
        </p:nvSpPr>
        <p:spPr>
          <a:xfrm>
            <a:off x="243005" y="4651727"/>
            <a:ext cx="3421129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팀장 신청 시 아래 세가지 정보를 추가적으로 입력해야 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095689A-BDF2-4EC4-8262-4D9F9424D363}"/>
              </a:ext>
            </a:extLst>
          </p:cNvPr>
          <p:cNvSpPr/>
          <p:nvPr/>
        </p:nvSpPr>
        <p:spPr>
          <a:xfrm>
            <a:off x="5544065" y="4246137"/>
            <a:ext cx="3341264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팀원 신청 시</a:t>
            </a:r>
            <a:endParaRPr lang="ko-KR" altLang="ko-KR" sz="15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07D1481-E199-4DFC-A64A-0C98E4DD33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03"/>
          <a:stretch/>
        </p:blipFill>
        <p:spPr>
          <a:xfrm>
            <a:off x="5751344" y="5119131"/>
            <a:ext cx="3178077" cy="1550172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8285E767-9DA6-4A1F-B43C-C3C8A3EC8C0C}"/>
              </a:ext>
            </a:extLst>
          </p:cNvPr>
          <p:cNvSpPr/>
          <p:nvPr/>
        </p:nvSpPr>
        <p:spPr>
          <a:xfrm>
            <a:off x="5667077" y="4643098"/>
            <a:ext cx="31420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프로그램 정보 화면에서</a:t>
            </a:r>
            <a:endParaRPr lang="en-US" altLang="ko-KR" sz="900" b="1" dirty="0">
              <a:solidFill>
                <a:srgbClr val="0071BE"/>
              </a:solidFill>
              <a:latin typeface="+mn-ea"/>
              <a:cs typeface="NanumBarunGothic" charset="-127"/>
            </a:endParaRPr>
          </a:p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팀원으로 신청할 경우 미리 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팀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을 선택합니다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57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나의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비교과프로그램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중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첫번째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메뉴는 참여프로그램을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대기중인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프로그램을 확인할 수 있는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2000" b="1" dirty="0" err="1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참여프로그램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대기</a:t>
            </a:r>
            <a:endParaRPr lang="ko-KR" alt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28"/>
            <a:ext cx="1152000" cy="44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38" y="683442"/>
            <a:ext cx="6771645" cy="17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2330450" y="1104899"/>
            <a:ext cx="2216150" cy="344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4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17747" y="95566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488429" y="99918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" y="1259914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" y="2926603"/>
            <a:ext cx="1017911" cy="12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프로그램 운영 기간 내 설문조사를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진행합니다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 이수를 완료하기 위해 반드시 설문조사에 참여해야 하며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설문조사 시행 프로그램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참여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후 운영자의 이수처리 결과에 따라 교육확인증을 발급받을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행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F4446B7-0010-4974-8C54-D6DCC3A85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94" y="922658"/>
            <a:ext cx="4236505" cy="1435511"/>
          </a:xfrm>
          <a:prstGeom prst="rect">
            <a:avLst/>
          </a:prstGeom>
        </p:spPr>
      </p:pic>
      <p:sp>
        <p:nvSpPr>
          <p:cNvPr id="20" name="삼각형 29">
            <a:extLst>
              <a:ext uri="{FF2B5EF4-FFF2-40B4-BE49-F238E27FC236}">
                <a16:creationId xmlns:a16="http://schemas.microsoft.com/office/drawing/2014/main" id="{E4B3AB66-4C67-4DEC-B9DB-B6AD965F505D}"/>
              </a:ext>
            </a:extLst>
          </p:cNvPr>
          <p:cNvSpPr/>
          <p:nvPr/>
        </p:nvSpPr>
        <p:spPr>
          <a:xfrm rot="16200000">
            <a:off x="2775596" y="2503484"/>
            <a:ext cx="3889248" cy="648777"/>
          </a:xfrm>
          <a:prstGeom prst="triangle">
            <a:avLst>
              <a:gd name="adj" fmla="val 67900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71FB81E-A9EB-4885-BEDF-76C9C870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608" y="883249"/>
            <a:ext cx="3889248" cy="3918564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5124A9-8A4C-4D51-9B88-E96BD294D589}"/>
              </a:ext>
            </a:extLst>
          </p:cNvPr>
          <p:cNvSpPr/>
          <p:nvPr/>
        </p:nvSpPr>
        <p:spPr>
          <a:xfrm>
            <a:off x="5044608" y="886516"/>
            <a:ext cx="3889248" cy="307112"/>
          </a:xfrm>
          <a:prstGeom prst="rect">
            <a:avLst/>
          </a:prstGeom>
          <a:solidFill>
            <a:srgbClr val="01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/>
              <a:t>설문조사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3892491" y="2030277"/>
            <a:ext cx="706726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1783676" y="987103"/>
            <a:ext cx="1359573" cy="336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725351" y="18786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22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교육확인증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이수증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 종료 후 이수처리가 완료되면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교육확인증 발급이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활동후기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 정보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프로그램명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분류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운영부서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일정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마일리지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를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종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료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/>
          <a:stretch/>
        </p:blipFill>
        <p:spPr bwMode="auto">
          <a:xfrm>
            <a:off x="112137" y="617164"/>
            <a:ext cx="5098334" cy="226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E3EF0B18-FDB4-447D-997A-7786411DC5F5}"/>
              </a:ext>
            </a:extLst>
          </p:cNvPr>
          <p:cNvSpPr/>
          <p:nvPr/>
        </p:nvSpPr>
        <p:spPr>
          <a:xfrm>
            <a:off x="5964022" y="1607026"/>
            <a:ext cx="1572768" cy="91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16200000">
            <a:off x="3669304" y="2024738"/>
            <a:ext cx="3301140" cy="505046"/>
          </a:xfrm>
          <a:prstGeom prst="triangle">
            <a:avLst>
              <a:gd name="adj" fmla="val 63219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4356532" y="1427488"/>
            <a:ext cx="407719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" y="1455089"/>
            <a:ext cx="3512294" cy="322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95" y="650997"/>
            <a:ext cx="3461939" cy="3276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4748376" y="1692065"/>
            <a:ext cx="379298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3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5400000">
            <a:off x="2516819" y="2822127"/>
            <a:ext cx="3224305" cy="490229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701687"/>
              <a:gd name="connsiteY0" fmla="*/ 490229 h 490229"/>
              <a:gd name="connsiteX1" fmla="*/ 29069 w 3701687"/>
              <a:gd name="connsiteY1" fmla="*/ 0 h 490229"/>
              <a:gd name="connsiteX2" fmla="*/ 3701687 w 3701687"/>
              <a:gd name="connsiteY2" fmla="*/ 471179 h 490229"/>
              <a:gd name="connsiteX3" fmla="*/ 0 w 3701687"/>
              <a:gd name="connsiteY3" fmla="*/ 490229 h 490229"/>
              <a:gd name="connsiteX0" fmla="*/ 0 w 3498487"/>
              <a:gd name="connsiteY0" fmla="*/ 490229 h 490229"/>
              <a:gd name="connsiteX1" fmla="*/ 29069 w 3498487"/>
              <a:gd name="connsiteY1" fmla="*/ 0 h 490229"/>
              <a:gd name="connsiteX2" fmla="*/ 3498487 w 3498487"/>
              <a:gd name="connsiteY2" fmla="*/ 483879 h 490229"/>
              <a:gd name="connsiteX3" fmla="*/ 0 w 3498487"/>
              <a:gd name="connsiteY3" fmla="*/ 490229 h 49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487" h="490229">
                <a:moveTo>
                  <a:pt x="0" y="490229"/>
                </a:moveTo>
                <a:lnTo>
                  <a:pt x="29069" y="0"/>
                </a:lnTo>
                <a:lnTo>
                  <a:pt x="3498487" y="483879"/>
                </a:lnTo>
                <a:lnTo>
                  <a:pt x="0" y="490229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3487914" y="715159"/>
            <a:ext cx="1663955" cy="245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134233" y="130373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5155161" y="155820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93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13705</TotalTime>
  <Words>1180</Words>
  <Application>Microsoft Office PowerPoint</Application>
  <PresentationFormat>화면 슬라이드 쇼(4:3)</PresentationFormat>
  <Paragraphs>192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1" baseType="lpstr">
      <vt:lpstr>HY견고딕</vt:lpstr>
      <vt:lpstr>NanumBarunGothic</vt:lpstr>
      <vt:lpstr>맑은 고딕</vt:lpstr>
      <vt:lpstr>Arial</vt:lpstr>
      <vt:lpstr>Calibri</vt:lpstr>
      <vt:lpstr>Calibri Light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2saesang@naver.com</dc:creator>
  <cp:lastModifiedBy>user</cp:lastModifiedBy>
  <cp:revision>348</cp:revision>
  <dcterms:created xsi:type="dcterms:W3CDTF">2020-04-24T23:28:54Z</dcterms:created>
  <dcterms:modified xsi:type="dcterms:W3CDTF">2024-02-07T07:50:09Z</dcterms:modified>
</cp:coreProperties>
</file>